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1" r:id="rId2"/>
    <p:sldId id="2021" r:id="rId3"/>
    <p:sldId id="1998" r:id="rId4"/>
    <p:sldId id="2026" r:id="rId5"/>
    <p:sldId id="2014" r:id="rId6"/>
    <p:sldId id="2005" r:id="rId7"/>
    <p:sldId id="2004" r:id="rId8"/>
    <p:sldId id="2006" r:id="rId9"/>
    <p:sldId id="2028" r:id="rId10"/>
    <p:sldId id="2027" r:id="rId11"/>
    <p:sldId id="2031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vall Dan" initials="BD" lastIdx="1" clrIdx="0">
    <p:extLst>
      <p:ext uri="{19B8F6BF-5375-455C-9EA6-DF929625EA0E}">
        <p15:presenceInfo xmlns:p15="http://schemas.microsoft.com/office/powerpoint/2012/main" userId="S::Dan.Bergvall@inera.se::7a171870-85ff-43fa-8a3f-b8e7ec7823f9" providerId="AD"/>
      </p:ext>
    </p:extLst>
  </p:cmAuthor>
  <p:cmAuthor id="2" name="Alyassiri Hasanein" initials="AH" lastIdx="1" clrIdx="1">
    <p:extLst>
      <p:ext uri="{19B8F6BF-5375-455C-9EA6-DF929625EA0E}">
        <p15:presenceInfo xmlns:p15="http://schemas.microsoft.com/office/powerpoint/2012/main" userId="Alyassiri Hasan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6E"/>
    <a:srgbClr val="A2958A"/>
    <a:srgbClr val="33302F"/>
    <a:srgbClr val="EFE9E4"/>
    <a:srgbClr val="F7F4F1"/>
    <a:srgbClr val="FABC47"/>
    <a:srgbClr val="EC8022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893"/>
  </p:normalViewPr>
  <p:slideViewPr>
    <p:cSldViewPr snapToGrid="0" snapToObjects="1">
      <p:cViewPr varScale="1">
        <p:scale>
          <a:sx n="76" d="100"/>
          <a:sy n="76" d="100"/>
        </p:scale>
        <p:origin x="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2022-01-27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 dirty="0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dirty="0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www.inera.se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726163" y="1401764"/>
            <a:ext cx="10121755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0D2968-9721-44B9-9857-1235A284F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163" y="291429"/>
            <a:ext cx="10515085" cy="922647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sz="2400" b="0" dirty="0">
                <a:solidFill>
                  <a:srgbClr val="3FC0C2"/>
                </a:solidFill>
              </a:rPr>
              <a:t>Underrubrik</a:t>
            </a:r>
            <a:endParaRPr lang="sv-SE" b="0" dirty="0">
              <a:solidFill>
                <a:srgbClr val="3FC0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5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</a:t>
            </a:r>
            <a:br>
              <a:rPr lang="sv-SE" dirty="0"/>
            </a:br>
            <a:r>
              <a:rPr lang="sv-SE" dirty="0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  <p:sldLayoutId id="2147483681" r:id="rId21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Förenklat utfärdande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SITHS-tjänsten</a:t>
            </a:r>
          </a:p>
        </p:txBody>
      </p:sp>
    </p:spTree>
    <p:extLst>
      <p:ext uri="{BB962C8B-B14F-4D97-AF65-F5344CB8AC3E}">
        <p14:creationId xmlns:p14="http://schemas.microsoft.com/office/powerpoint/2010/main" val="6957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D8D6DB-C08C-4E43-8D97-891FBA908133}"/>
              </a:ext>
            </a:extLst>
          </p:cNvPr>
          <p:cNvSpPr/>
          <p:nvPr/>
        </p:nvSpPr>
        <p:spPr bwMode="auto">
          <a:xfrm>
            <a:off x="850591" y="2891118"/>
            <a:ext cx="3255328" cy="1891597"/>
          </a:xfrm>
          <a:prstGeom prst="rect">
            <a:avLst/>
          </a:prstGeom>
          <a:noFill/>
          <a:ln w="3175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CE478C7-2912-4060-9791-CDB2CACC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Sökande får utfärdad SITHS eID – Klart!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EBCD33-9B76-4897-8DAE-FA4D4FC9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073" y="320077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5E55844-CDA2-4B3A-B41B-EF97CE64D6F9}"/>
              </a:ext>
            </a:extLst>
          </p:cNvPr>
          <p:cNvSpPr txBox="1"/>
          <p:nvPr/>
        </p:nvSpPr>
        <p:spPr>
          <a:xfrm>
            <a:off x="6032947" y="3897071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Pushmeddelande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till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 pinkod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Installerar SITHS-certifikat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Klart!</a:t>
            </a:r>
          </a:p>
          <a:p>
            <a:pPr marL="457200" indent="-457200">
              <a:buAutoNum type="arabicPeriod"/>
            </a:pP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Parallellt skickas en notifiering </a:t>
            </a:r>
            <a:b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till Sökandes postadress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19CB837-F195-492B-92CE-05FFEA33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7" y="3363021"/>
            <a:ext cx="1005976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1A08314-7191-43F2-B7A9-D296B7BF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1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EE034881-A444-4457-B94F-A64A124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B2046FB1-168F-4B63-A20D-9F3F701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A126FAAD-6BA1-46DE-BEAD-474DBC2326C9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6790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EACFD2D6-82B1-40B2-9248-27BEE76BD1C2}"/>
              </a:ext>
            </a:extLst>
          </p:cNvPr>
          <p:cNvCxnSpPr>
            <a:cxnSpLocks/>
          </p:cNvCxnSpPr>
          <p:nvPr/>
        </p:nvCxnSpPr>
        <p:spPr bwMode="auto">
          <a:xfrm>
            <a:off x="2922410" y="252893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4C0AF88E-6882-4FDF-BA9E-B63F3BF5FD04}"/>
              </a:ext>
            </a:extLst>
          </p:cNvPr>
          <p:cNvSpPr txBox="1"/>
          <p:nvPr/>
        </p:nvSpPr>
        <p:spPr>
          <a:xfrm>
            <a:off x="8774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Passregister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13E15AC-BC99-48F6-B8E9-D1242953A4C9}"/>
              </a:ext>
            </a:extLst>
          </p:cNvPr>
          <p:cNvSpPr txBox="1"/>
          <p:nvPr/>
        </p:nvSpPr>
        <p:spPr>
          <a:xfrm>
            <a:off x="3871555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Folkbokföring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0DCB635-DE79-40CC-9CE9-17D5F6A1D704}"/>
              </a:ext>
            </a:extLst>
          </p:cNvPr>
          <p:cNvCxnSpPr>
            <a:cxnSpLocks/>
          </p:cNvCxnSpPr>
          <p:nvPr/>
        </p:nvCxnSpPr>
        <p:spPr bwMode="auto">
          <a:xfrm>
            <a:off x="3413938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32" name="Picture 12">
            <a:extLst>
              <a:ext uri="{FF2B5EF4-FFF2-40B4-BE49-F238E27FC236}">
                <a16:creationId xmlns:a16="http://schemas.microsoft.com/office/drawing/2014/main" id="{EB0155F8-5C3A-4A66-94A7-80DFE54C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6" y="5642492"/>
            <a:ext cx="268138" cy="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4ADAAA67-50C4-4B31-A6E2-DB0717EC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6" y="5504080"/>
            <a:ext cx="322900" cy="3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4D8D7622-B2A1-4250-94EA-9B9D419A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59" y="5619176"/>
            <a:ext cx="282352" cy="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C54BCB89-DCDB-41CC-976D-75A4BD82D1C9}"/>
              </a:ext>
            </a:extLst>
          </p:cNvPr>
          <p:cNvSpPr txBox="1"/>
          <p:nvPr/>
        </p:nvSpPr>
        <p:spPr>
          <a:xfrm>
            <a:off x="3640612" y="294197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5102C-FE6C-4359-9DAB-C201458D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7" y="33635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7771B220-18B9-4E27-83FD-A2A8D9945F5E}"/>
              </a:ext>
            </a:extLst>
          </p:cNvPr>
          <p:cNvSpPr txBox="1"/>
          <p:nvPr/>
        </p:nvSpPr>
        <p:spPr>
          <a:xfrm>
            <a:off x="23461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Körkorts-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 </a:t>
            </a:r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mfl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(när möjligt)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F9F2585D-597F-453C-B812-939EA4DE7665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703" y="4105522"/>
            <a:ext cx="1061554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E0A34ED4-134C-42B3-98B9-13A24F7E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12" y="358994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CF9F0BFB-DD45-4944-B30F-3E39641B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38" y="5776561"/>
            <a:ext cx="604692" cy="6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>
            <a:extLst>
              <a:ext uri="{FF2B5EF4-FFF2-40B4-BE49-F238E27FC236}">
                <a16:creationId xmlns:a16="http://schemas.microsoft.com/office/drawing/2014/main" id="{323DEAF3-FE49-4D2D-A610-BF4C2255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5" y="1578733"/>
            <a:ext cx="814799" cy="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88BECBDE-047D-4774-8CD8-D13A8BAA665B}"/>
              </a:ext>
            </a:extLst>
          </p:cNvPr>
          <p:cNvSpPr txBox="1"/>
          <p:nvPr/>
        </p:nvSpPr>
        <p:spPr>
          <a:xfrm>
            <a:off x="1858501" y="173889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4440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8EE369-5514-4701-988A-E39E3D8F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Tidplan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0A15F77-7285-41F5-9B91-73585A0C837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Utkast till intresseanmälan framtagen hösten 2021</a:t>
            </a:r>
          </a:p>
          <a:p>
            <a:r>
              <a:rPr lang="sv-SE" dirty="0"/>
              <a:t>Nyttokalkyl pågår</a:t>
            </a:r>
          </a:p>
          <a:p>
            <a:pPr lvl="1"/>
            <a:r>
              <a:rPr lang="sv-SE" dirty="0"/>
              <a:t>Beräknas vara klar i månadsskiftet januari/februari 2022</a:t>
            </a:r>
          </a:p>
          <a:p>
            <a:pPr lvl="1"/>
            <a:r>
              <a:rPr lang="sv-SE" dirty="0"/>
              <a:t>Marie berättar strax mer…</a:t>
            </a:r>
          </a:p>
          <a:p>
            <a:r>
              <a:rPr lang="sv-SE" dirty="0"/>
              <a:t>Intresseanmälan skickas ut under februari/mars 2022</a:t>
            </a:r>
          </a:p>
          <a:p>
            <a:r>
              <a:rPr lang="sv-SE" dirty="0"/>
              <a:t>Om intresse finns påbörjas ett utvecklingsarbete i kölvattnet av NLS</a:t>
            </a:r>
          </a:p>
          <a:p>
            <a:pPr lvl="1"/>
            <a:r>
              <a:rPr lang="sv-SE" dirty="0"/>
              <a:t>Anpassning av klienter (Android/</a:t>
            </a:r>
            <a:r>
              <a:rPr lang="sv-SE" dirty="0" err="1"/>
              <a:t>iOS</a:t>
            </a:r>
            <a:r>
              <a:rPr lang="sv-SE" dirty="0"/>
              <a:t>/Windows)</a:t>
            </a:r>
          </a:p>
          <a:p>
            <a:pPr lvl="1"/>
            <a:r>
              <a:rPr lang="sv-SE" dirty="0"/>
              <a:t>Utökning av nya eID Utfärdarportalen</a:t>
            </a:r>
          </a:p>
          <a:p>
            <a:pPr lvl="2"/>
            <a:r>
              <a:rPr lang="sv-SE" dirty="0"/>
              <a:t>Nya utfärdarflöden</a:t>
            </a:r>
          </a:p>
          <a:p>
            <a:pPr lvl="2"/>
            <a:r>
              <a:rPr lang="sv-SE" dirty="0"/>
              <a:t>Självstudiepaket</a:t>
            </a:r>
          </a:p>
          <a:p>
            <a:pPr lvl="2"/>
            <a:r>
              <a:rPr lang="sv-SE" dirty="0"/>
              <a:t>Självtest för beställare och vidimerare</a:t>
            </a:r>
          </a:p>
          <a:p>
            <a:pPr lvl="1"/>
            <a:r>
              <a:rPr lang="sv-SE" dirty="0" err="1"/>
              <a:t>Ev</a:t>
            </a:r>
            <a:r>
              <a:rPr lang="sv-SE" dirty="0"/>
              <a:t> etablering av central vidimering (06-22 eller 00-24)</a:t>
            </a:r>
          </a:p>
          <a:p>
            <a:pPr lvl="1"/>
            <a:r>
              <a:rPr lang="sv-SE" dirty="0"/>
              <a:t>Granskning och godkännande av DIGG</a:t>
            </a:r>
          </a:p>
          <a:p>
            <a:r>
              <a:rPr lang="sv-SE" dirty="0"/>
              <a:t>Lansering hösten 2023</a:t>
            </a:r>
          </a:p>
          <a:p>
            <a:pPr lvl="2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39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8EE369-5514-4701-988A-E39E3D8F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Viktigt om det förenklade utfärdandet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0A15F77-7285-41F5-9B91-73585A0C837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Detta är ett beredningsarbete som pågår. </a:t>
            </a:r>
          </a:p>
          <a:p>
            <a:pPr lvl="1"/>
            <a:r>
              <a:rPr lang="sv-SE" dirty="0"/>
              <a:t>Det är inget beslut fattat att realisera det som beskrivs i denna presentation.</a:t>
            </a:r>
          </a:p>
          <a:p>
            <a:pPr lvl="1"/>
            <a:r>
              <a:rPr lang="sv-SE" dirty="0"/>
              <a:t>Innehållet kan förändras.</a:t>
            </a:r>
          </a:p>
          <a:p>
            <a:r>
              <a:rPr lang="sv-SE" dirty="0"/>
              <a:t>Idag förutsätter utfärdande av mobilt SITHS eID id-växling från SITHS-kort</a:t>
            </a:r>
          </a:p>
          <a:p>
            <a:r>
              <a:rPr lang="sv-SE" dirty="0"/>
              <a:t>Exemplet här speglar ett förenklat utfärdande av mobilt SITHS eID.</a:t>
            </a:r>
          </a:p>
          <a:p>
            <a:pPr lvl="1"/>
            <a:r>
              <a:rPr lang="sv-SE" dirty="0"/>
              <a:t>Flödet är avstämt med DIGG mot </a:t>
            </a:r>
            <a:r>
              <a:rPr lang="sv-SE" dirty="0" err="1"/>
              <a:t>DIGG:s</a:t>
            </a:r>
            <a:r>
              <a:rPr lang="sv-SE" dirty="0"/>
              <a:t> tillitsramverk på tillitsnivå 3.</a:t>
            </a:r>
          </a:p>
          <a:p>
            <a:pPr lvl="1"/>
            <a:r>
              <a:rPr lang="sv-SE" dirty="0"/>
              <a:t>Ett motsvarande utfärdarflöde ska tas fram för SITHS eID på kort.</a:t>
            </a:r>
          </a:p>
          <a:p>
            <a:r>
              <a:rPr lang="sv-SE" dirty="0"/>
              <a:t>Arbetet är inspirerat av Färöarnas e-</a:t>
            </a:r>
            <a:r>
              <a:rPr lang="sv-SE" dirty="0" err="1"/>
              <a:t>leglösning</a:t>
            </a:r>
            <a:r>
              <a:rPr lang="sv-SE" dirty="0"/>
              <a:t> </a:t>
            </a:r>
            <a:r>
              <a:rPr lang="sv-SE" dirty="0" err="1"/>
              <a:t>Samleikin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Utfärdande, som följer </a:t>
            </a:r>
            <a:r>
              <a:rPr lang="sv-SE" dirty="0" err="1"/>
              <a:t>eIDAS</a:t>
            </a:r>
            <a:r>
              <a:rPr lang="sv-SE" dirty="0"/>
              <a:t> på nivån ”väsentlig” (~LoA3), sker utan fysiska möten.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3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E478C7-2912-4060-9791-CDB2CACC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Issuing</a:t>
            </a:r>
            <a:r>
              <a:rPr lang="sv-SE" dirty="0"/>
              <a:t> </a:t>
            </a:r>
            <a:r>
              <a:rPr lang="sv-SE" dirty="0" err="1"/>
              <a:t>Samleikin</a:t>
            </a:r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EBCD33-9B76-4897-8DAE-FA4D4FC9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50" y="12324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A1257EB-27D1-411E-BDC7-DDCF59564054}"/>
              </a:ext>
            </a:extLst>
          </p:cNvPr>
          <p:cNvCxnSpPr>
            <a:cxnSpLocks/>
          </p:cNvCxnSpPr>
          <p:nvPr/>
        </p:nvCxnSpPr>
        <p:spPr bwMode="auto">
          <a:xfrm flipH="1">
            <a:off x="4922151" y="3823133"/>
            <a:ext cx="1061554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8DA2E25-392F-46C9-9879-736DFA33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53" y="1913276"/>
            <a:ext cx="606578" cy="6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CF64A8C-D0FD-4703-B45D-9EE36AFE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59" y="1366473"/>
            <a:ext cx="512248" cy="5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5E55844-CDA2-4B3A-B41B-EF97CE64D6F9}"/>
              </a:ext>
            </a:extLst>
          </p:cNvPr>
          <p:cNvSpPr txBox="1"/>
          <p:nvPr/>
        </p:nvSpPr>
        <p:spPr>
          <a:xfrm>
            <a:off x="6032947" y="1479335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Samleikin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therms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p-tal,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tfnnr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mailaddress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picture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(s)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passport/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driving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selfie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pin (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keypair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generated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Verify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order and accept</a:t>
            </a:r>
          </a:p>
          <a:p>
            <a:pPr marL="457200" indent="-457200">
              <a:buAutoNum type="arabicPeriod"/>
            </a:pPr>
            <a:endParaRPr lang="sv-SE" sz="1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Push-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messages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pin</a:t>
            </a: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Installing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certificate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988DDBF-2BE7-44F9-A1C0-2C01E99984F9}"/>
              </a:ext>
            </a:extLst>
          </p:cNvPr>
          <p:cNvSpPr txBox="1"/>
          <p:nvPr/>
        </p:nvSpPr>
        <p:spPr>
          <a:xfrm>
            <a:off x="3640612" y="294197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21A08314-7191-43F2-B7A9-D296B7BF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1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EE034881-A444-4457-B94F-A64A124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B2046FB1-168F-4B63-A20D-9F3F701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3DD00BC8-08F9-466C-8CAE-CC016D2D31FC}"/>
              </a:ext>
            </a:extLst>
          </p:cNvPr>
          <p:cNvCxnSpPr>
            <a:cxnSpLocks/>
          </p:cNvCxnSpPr>
          <p:nvPr/>
        </p:nvCxnSpPr>
        <p:spPr bwMode="auto">
          <a:xfrm>
            <a:off x="2922410" y="446714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A126FAAD-6BA1-46DE-BEAD-474DBC2326C9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6790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1044" name="Picture 20">
            <a:extLst>
              <a:ext uri="{FF2B5EF4-FFF2-40B4-BE49-F238E27FC236}">
                <a16:creationId xmlns:a16="http://schemas.microsoft.com/office/drawing/2014/main" id="{976BB06A-4BE0-4446-A63E-FC9BE264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5" y="3289820"/>
            <a:ext cx="1081654" cy="10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F33B049-9F16-4131-BE82-A11EB914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5" y="1578733"/>
            <a:ext cx="814799" cy="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EACFD2D6-82B1-40B2-9248-27BEE76BD1C2}"/>
              </a:ext>
            </a:extLst>
          </p:cNvPr>
          <p:cNvCxnSpPr>
            <a:cxnSpLocks/>
          </p:cNvCxnSpPr>
          <p:nvPr/>
        </p:nvCxnSpPr>
        <p:spPr bwMode="auto">
          <a:xfrm>
            <a:off x="2922410" y="252893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9E624A5F-B535-4572-96E5-620B3C255435}"/>
              </a:ext>
            </a:extLst>
          </p:cNvPr>
          <p:cNvCxnSpPr>
            <a:cxnSpLocks/>
          </p:cNvCxnSpPr>
          <p:nvPr/>
        </p:nvCxnSpPr>
        <p:spPr bwMode="auto">
          <a:xfrm>
            <a:off x="4922151" y="4270031"/>
            <a:ext cx="1061554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4C0AF88E-6882-4FDF-BA9E-B63F3BF5FD04}"/>
              </a:ext>
            </a:extLst>
          </p:cNvPr>
          <p:cNvSpPr txBox="1"/>
          <p:nvPr/>
        </p:nvSpPr>
        <p:spPr>
          <a:xfrm>
            <a:off x="8774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Ríkispolitinum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F2FDB2D-711C-4BCC-8B22-E81E1DF578D0}"/>
              </a:ext>
            </a:extLst>
          </p:cNvPr>
          <p:cNvSpPr txBox="1"/>
          <p:nvPr/>
        </p:nvSpPr>
        <p:spPr>
          <a:xfrm>
            <a:off x="23461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Akstovan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13E15AC-BC99-48F6-B8E9-D1242953A4C9}"/>
              </a:ext>
            </a:extLst>
          </p:cNvPr>
          <p:cNvSpPr txBox="1"/>
          <p:nvPr/>
        </p:nvSpPr>
        <p:spPr>
          <a:xfrm>
            <a:off x="3871555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Landsfólkayvirlit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0DCB635-DE79-40CC-9CE9-17D5F6A1D704}"/>
              </a:ext>
            </a:extLst>
          </p:cNvPr>
          <p:cNvCxnSpPr>
            <a:cxnSpLocks/>
          </p:cNvCxnSpPr>
          <p:nvPr/>
        </p:nvCxnSpPr>
        <p:spPr bwMode="auto">
          <a:xfrm>
            <a:off x="3413938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30" name="Picture 12">
            <a:extLst>
              <a:ext uri="{FF2B5EF4-FFF2-40B4-BE49-F238E27FC236}">
                <a16:creationId xmlns:a16="http://schemas.microsoft.com/office/drawing/2014/main" id="{EEE6A75E-1519-477C-95CB-B9F37791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6" y="5642492"/>
            <a:ext cx="268138" cy="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CF043510-7B56-4734-BDA7-6E63207E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3" y="7608790"/>
            <a:ext cx="55561" cy="5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8DE4AB7-A8A5-470F-9595-55032ED4F8CB}"/>
              </a:ext>
            </a:extLst>
          </p:cNvPr>
          <p:cNvSpPr txBox="1"/>
          <p:nvPr/>
        </p:nvSpPr>
        <p:spPr>
          <a:xfrm>
            <a:off x="512252" y="6453350"/>
            <a:ext cx="11041390" cy="40465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en-GB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Audited by an accredited auditor authorized to perform TSP audits regarding to ETSI EN 319 411-1.</a:t>
            </a:r>
            <a:endParaRPr lang="sv-SE" sz="2100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4B88EE0-8911-4FF5-B864-24105939D971}"/>
              </a:ext>
            </a:extLst>
          </p:cNvPr>
          <p:cNvSpPr txBox="1"/>
          <p:nvPr/>
        </p:nvSpPr>
        <p:spPr>
          <a:xfrm>
            <a:off x="5985513" y="1103913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  <a:r>
              <a:rPr lang="sv-SE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sv-SE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assurance</a:t>
            </a:r>
            <a:r>
              <a:rPr lang="sv-SE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sv-SE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substantial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E2CCBE-A416-4C22-98F3-2D012CA4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6" y="5504080"/>
            <a:ext cx="322900" cy="3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682A922-6620-48C9-BC30-42265A82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59" y="5619176"/>
            <a:ext cx="282352" cy="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7050A091-0313-4487-A67E-14303F685682}"/>
              </a:ext>
            </a:extLst>
          </p:cNvPr>
          <p:cNvSpPr txBox="1"/>
          <p:nvPr/>
        </p:nvSpPr>
        <p:spPr>
          <a:xfrm>
            <a:off x="1033587" y="4256090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>
            <a:defPPr>
              <a:defRPr lang="sv-SE"/>
            </a:defPPr>
            <a:lvl1pPr algn="ctr">
              <a:defRPr b="0" i="0">
                <a:solidFill>
                  <a:srgbClr val="212529"/>
                </a:solidFill>
                <a:effectLst/>
              </a:defRPr>
            </a:lvl1pPr>
          </a:lstStyle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 Staff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C1F51AA-BB52-49B2-BD4C-6D678C29CA94}"/>
              </a:ext>
            </a:extLst>
          </p:cNvPr>
          <p:cNvSpPr/>
          <p:nvPr/>
        </p:nvSpPr>
        <p:spPr bwMode="auto">
          <a:xfrm>
            <a:off x="850591" y="2891118"/>
            <a:ext cx="3255328" cy="1891597"/>
          </a:xfrm>
          <a:prstGeom prst="rect">
            <a:avLst/>
          </a:prstGeom>
          <a:noFill/>
          <a:ln w="3175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5102C-FE6C-4359-9DAB-C201458D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7" y="33635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51BCB75D-1BDA-40C5-AAC2-8039FC647066}"/>
              </a:ext>
            </a:extLst>
          </p:cNvPr>
          <p:cNvSpPr txBox="1"/>
          <p:nvPr/>
        </p:nvSpPr>
        <p:spPr>
          <a:xfrm>
            <a:off x="1858501" y="173889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</a:t>
            </a:r>
          </a:p>
        </p:txBody>
      </p:sp>
      <p:pic>
        <p:nvPicPr>
          <p:cNvPr id="46" name="Picture 14">
            <a:extLst>
              <a:ext uri="{FF2B5EF4-FFF2-40B4-BE49-F238E27FC236}">
                <a16:creationId xmlns:a16="http://schemas.microsoft.com/office/drawing/2014/main" id="{28404F67-7079-4383-9F5A-01E70D40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7" y="3363021"/>
            <a:ext cx="1005976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E478C7-2912-4060-9791-CDB2CACC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Förslag till förenklad utgivning – Tillitsnivå 3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988DDBF-2BE7-44F9-A1C0-2C01E99984F9}"/>
              </a:ext>
            </a:extLst>
          </p:cNvPr>
          <p:cNvSpPr txBox="1"/>
          <p:nvPr/>
        </p:nvSpPr>
        <p:spPr>
          <a:xfrm>
            <a:off x="3640612" y="294197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19CB837-F195-492B-92CE-05FFEA33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7" y="3363021"/>
            <a:ext cx="1005976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1A08314-7191-43F2-B7A9-D296B7BF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1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EE034881-A444-4457-B94F-A64A124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B2046FB1-168F-4B63-A20D-9F3F701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76BB06A-4BE0-4446-A63E-FC9BE264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5" y="3289820"/>
            <a:ext cx="1081654" cy="10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EACFD2D6-82B1-40B2-9248-27BEE76BD1C2}"/>
              </a:ext>
            </a:extLst>
          </p:cNvPr>
          <p:cNvCxnSpPr>
            <a:cxnSpLocks/>
          </p:cNvCxnSpPr>
          <p:nvPr/>
        </p:nvCxnSpPr>
        <p:spPr bwMode="auto">
          <a:xfrm>
            <a:off x="2922410" y="252893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4C0AF88E-6882-4FDF-BA9E-B63F3BF5FD04}"/>
              </a:ext>
            </a:extLst>
          </p:cNvPr>
          <p:cNvSpPr txBox="1"/>
          <p:nvPr/>
        </p:nvSpPr>
        <p:spPr>
          <a:xfrm>
            <a:off x="8774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Passregister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F2FDB2D-711C-4BCC-8B22-E81E1DF578D0}"/>
              </a:ext>
            </a:extLst>
          </p:cNvPr>
          <p:cNvSpPr txBox="1"/>
          <p:nvPr/>
        </p:nvSpPr>
        <p:spPr>
          <a:xfrm>
            <a:off x="23461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Körkorts-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 </a:t>
            </a:r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mfl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(när möjligt)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13E15AC-BC99-48F6-B8E9-D1242953A4C9}"/>
              </a:ext>
            </a:extLst>
          </p:cNvPr>
          <p:cNvSpPr txBox="1"/>
          <p:nvPr/>
        </p:nvSpPr>
        <p:spPr>
          <a:xfrm>
            <a:off x="3871555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Folkbokföring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0DCB635-DE79-40CC-9CE9-17D5F6A1D704}"/>
              </a:ext>
            </a:extLst>
          </p:cNvPr>
          <p:cNvCxnSpPr>
            <a:cxnSpLocks/>
          </p:cNvCxnSpPr>
          <p:nvPr/>
        </p:nvCxnSpPr>
        <p:spPr bwMode="auto">
          <a:xfrm>
            <a:off x="3413938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37" name="Picture 12">
            <a:extLst>
              <a:ext uri="{FF2B5EF4-FFF2-40B4-BE49-F238E27FC236}">
                <a16:creationId xmlns:a16="http://schemas.microsoft.com/office/drawing/2014/main" id="{89C7DE23-BE5B-42E6-BFFF-99EA76D3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6" y="5642492"/>
            <a:ext cx="268138" cy="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93A9355-B57F-4CF9-AEEB-69C580C4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6" y="5504080"/>
            <a:ext cx="322900" cy="3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2A535C89-0F04-4407-A52C-B5A2FB6E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59" y="5619176"/>
            <a:ext cx="282352" cy="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ktangel 57">
            <a:extLst>
              <a:ext uri="{FF2B5EF4-FFF2-40B4-BE49-F238E27FC236}">
                <a16:creationId xmlns:a16="http://schemas.microsoft.com/office/drawing/2014/main" id="{5A1A5EE6-0755-4860-A363-9603FAC2AE4B}"/>
              </a:ext>
            </a:extLst>
          </p:cNvPr>
          <p:cNvSpPr/>
          <p:nvPr/>
        </p:nvSpPr>
        <p:spPr bwMode="auto">
          <a:xfrm>
            <a:off x="850591" y="2891118"/>
            <a:ext cx="3255328" cy="1891597"/>
          </a:xfrm>
          <a:prstGeom prst="rect">
            <a:avLst/>
          </a:prstGeom>
          <a:noFill/>
          <a:ln w="3175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5102C-FE6C-4359-9DAB-C201458D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7" y="33635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C4FD83A1-66B7-4C54-ADF6-40B66D32D323}"/>
              </a:ext>
            </a:extLst>
          </p:cNvPr>
          <p:cNvSpPr txBox="1"/>
          <p:nvPr/>
        </p:nvSpPr>
        <p:spPr>
          <a:xfrm>
            <a:off x="1033587" y="4246147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>
            <a:defPPr>
              <a:defRPr lang="sv-SE"/>
            </a:defPPr>
            <a:lvl1pPr algn="ctr">
              <a:defRPr b="0" i="0">
                <a:solidFill>
                  <a:srgbClr val="212529"/>
                </a:solidFill>
                <a:effectLst/>
              </a:defRPr>
            </a:lvl1pPr>
          </a:lstStyle>
          <a:p>
            <a:r>
              <a:rPr lang="sv-S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</a:t>
            </a:r>
            <a:br>
              <a:rPr lang="sv-S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vidimerare</a:t>
            </a:r>
          </a:p>
        </p:txBody>
      </p: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88EC158E-31CF-4413-B471-4BA0712E6845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6790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sp>
        <p:nvSpPr>
          <p:cNvPr id="80" name="Pil: vänster 79">
            <a:extLst>
              <a:ext uri="{FF2B5EF4-FFF2-40B4-BE49-F238E27FC236}">
                <a16:creationId xmlns:a16="http://schemas.microsoft.com/office/drawing/2014/main" id="{9A9C885B-D260-4B17-BC24-18EDC360CF30}"/>
              </a:ext>
            </a:extLst>
          </p:cNvPr>
          <p:cNvSpPr/>
          <p:nvPr/>
        </p:nvSpPr>
        <p:spPr bwMode="auto">
          <a:xfrm>
            <a:off x="5915770" y="2394569"/>
            <a:ext cx="1829594" cy="67619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Ansökan</a:t>
            </a:r>
          </a:p>
        </p:txBody>
      </p:sp>
      <p:pic>
        <p:nvPicPr>
          <p:cNvPr id="82" name="Picture 4">
            <a:extLst>
              <a:ext uri="{FF2B5EF4-FFF2-40B4-BE49-F238E27FC236}">
                <a16:creationId xmlns:a16="http://schemas.microsoft.com/office/drawing/2014/main" id="{6F89167E-43D3-41CF-B33C-CB5502E7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56" y="2420734"/>
            <a:ext cx="623865" cy="6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ruta 87">
            <a:extLst>
              <a:ext uri="{FF2B5EF4-FFF2-40B4-BE49-F238E27FC236}">
                <a16:creationId xmlns:a16="http://schemas.microsoft.com/office/drawing/2014/main" id="{AE47CF86-F50F-4CAA-9122-F1A04AE3436A}"/>
              </a:ext>
            </a:extLst>
          </p:cNvPr>
          <p:cNvSpPr txBox="1"/>
          <p:nvPr/>
        </p:nvSpPr>
        <p:spPr>
          <a:xfrm>
            <a:off x="8733238" y="2501899"/>
            <a:ext cx="2742616" cy="4615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Sökande</a:t>
            </a:r>
          </a:p>
        </p:txBody>
      </p:sp>
      <p:sp>
        <p:nvSpPr>
          <p:cNvPr id="85" name="Pil: vänster 84">
            <a:extLst>
              <a:ext uri="{FF2B5EF4-FFF2-40B4-BE49-F238E27FC236}">
                <a16:creationId xmlns:a16="http://schemas.microsoft.com/office/drawing/2014/main" id="{B0E2B86A-024E-4331-99BD-BE103C7DD555}"/>
              </a:ext>
            </a:extLst>
          </p:cNvPr>
          <p:cNvSpPr/>
          <p:nvPr/>
        </p:nvSpPr>
        <p:spPr bwMode="auto">
          <a:xfrm>
            <a:off x="5915770" y="3190700"/>
            <a:ext cx="1829594" cy="67619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Vidimering</a:t>
            </a: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2D2FD792-3450-4DBB-8A67-F535DD7BCCE7}"/>
              </a:ext>
            </a:extLst>
          </p:cNvPr>
          <p:cNvSpPr txBox="1"/>
          <p:nvPr/>
        </p:nvSpPr>
        <p:spPr>
          <a:xfrm>
            <a:off x="8733238" y="3298030"/>
            <a:ext cx="2742616" cy="4615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Vidimerare lokalt</a:t>
            </a: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504AC943-FF18-40FD-8F8E-6711558E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42" y="1634189"/>
            <a:ext cx="604692" cy="6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Pil: vänster 82">
            <a:extLst>
              <a:ext uri="{FF2B5EF4-FFF2-40B4-BE49-F238E27FC236}">
                <a16:creationId xmlns:a16="http://schemas.microsoft.com/office/drawing/2014/main" id="{4215A5F6-5092-4124-BB2B-A894B0279F15}"/>
              </a:ext>
            </a:extLst>
          </p:cNvPr>
          <p:cNvSpPr/>
          <p:nvPr/>
        </p:nvSpPr>
        <p:spPr bwMode="auto">
          <a:xfrm>
            <a:off x="5915770" y="1598438"/>
            <a:ext cx="1829594" cy="67619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Beställning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B0E9035B-DBDA-492C-8794-ED996BEA3496}"/>
              </a:ext>
            </a:extLst>
          </p:cNvPr>
          <p:cNvSpPr txBox="1"/>
          <p:nvPr/>
        </p:nvSpPr>
        <p:spPr>
          <a:xfrm>
            <a:off x="8733238" y="1705768"/>
            <a:ext cx="2742616" cy="4615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Behörig beställare</a:t>
            </a:r>
          </a:p>
        </p:txBody>
      </p:sp>
      <p:sp>
        <p:nvSpPr>
          <p:cNvPr id="81" name="Pil: vänster 80">
            <a:extLst>
              <a:ext uri="{FF2B5EF4-FFF2-40B4-BE49-F238E27FC236}">
                <a16:creationId xmlns:a16="http://schemas.microsoft.com/office/drawing/2014/main" id="{71A15F21-A949-4F49-88E9-97F2AD851297}"/>
              </a:ext>
            </a:extLst>
          </p:cNvPr>
          <p:cNvSpPr/>
          <p:nvPr/>
        </p:nvSpPr>
        <p:spPr bwMode="auto">
          <a:xfrm flipH="1">
            <a:off x="5915770" y="3986831"/>
            <a:ext cx="1829594" cy="67619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Utfärdande</a:t>
            </a:r>
          </a:p>
        </p:txBody>
      </p:sp>
      <p:pic>
        <p:nvPicPr>
          <p:cNvPr id="84" name="Picture 4">
            <a:extLst>
              <a:ext uri="{FF2B5EF4-FFF2-40B4-BE49-F238E27FC236}">
                <a16:creationId xmlns:a16="http://schemas.microsoft.com/office/drawing/2014/main" id="{0388D57F-AD6A-4139-9439-610E9FDB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56" y="4012996"/>
            <a:ext cx="623865" cy="6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ruta 46">
            <a:extLst>
              <a:ext uri="{FF2B5EF4-FFF2-40B4-BE49-F238E27FC236}">
                <a16:creationId xmlns:a16="http://schemas.microsoft.com/office/drawing/2014/main" id="{18B2B930-93E2-4473-8813-F15146EAF8CF}"/>
              </a:ext>
            </a:extLst>
          </p:cNvPr>
          <p:cNvSpPr txBox="1"/>
          <p:nvPr/>
        </p:nvSpPr>
        <p:spPr>
          <a:xfrm>
            <a:off x="8733238" y="4094161"/>
            <a:ext cx="2742616" cy="4615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Sökande</a:t>
            </a:r>
          </a:p>
        </p:txBody>
      </p:sp>
      <p:sp>
        <p:nvSpPr>
          <p:cNvPr id="90" name="Pil: vänster 89">
            <a:extLst>
              <a:ext uri="{FF2B5EF4-FFF2-40B4-BE49-F238E27FC236}">
                <a16:creationId xmlns:a16="http://schemas.microsoft.com/office/drawing/2014/main" id="{88C6EDD0-A86D-4554-913D-80F259470B43}"/>
              </a:ext>
            </a:extLst>
          </p:cNvPr>
          <p:cNvSpPr/>
          <p:nvPr/>
        </p:nvSpPr>
        <p:spPr bwMode="auto">
          <a:xfrm flipH="1">
            <a:off x="5915770" y="4782962"/>
            <a:ext cx="1829594" cy="67619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Notifiering</a:t>
            </a:r>
          </a:p>
        </p:txBody>
      </p:sp>
      <p:pic>
        <p:nvPicPr>
          <p:cNvPr id="91" name="Picture 4">
            <a:extLst>
              <a:ext uri="{FF2B5EF4-FFF2-40B4-BE49-F238E27FC236}">
                <a16:creationId xmlns:a16="http://schemas.microsoft.com/office/drawing/2014/main" id="{2C6BAA2F-8C4B-4A33-AB72-962858CD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42" y="4818713"/>
            <a:ext cx="604692" cy="6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ruta 47">
            <a:extLst>
              <a:ext uri="{FF2B5EF4-FFF2-40B4-BE49-F238E27FC236}">
                <a16:creationId xmlns:a16="http://schemas.microsoft.com/office/drawing/2014/main" id="{D104F8D3-DB6D-4A70-8C89-1E8FEB1D9AF7}"/>
              </a:ext>
            </a:extLst>
          </p:cNvPr>
          <p:cNvSpPr txBox="1"/>
          <p:nvPr/>
        </p:nvSpPr>
        <p:spPr>
          <a:xfrm>
            <a:off x="8733238" y="4890292"/>
            <a:ext cx="2742616" cy="4615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Sökandes postadress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B4BD7CC4-E93E-47AF-8115-60B920D0B8FF}"/>
              </a:ext>
            </a:extLst>
          </p:cNvPr>
          <p:cNvGrpSpPr/>
          <p:nvPr/>
        </p:nvGrpSpPr>
        <p:grpSpPr>
          <a:xfrm>
            <a:off x="7904937" y="3137193"/>
            <a:ext cx="914400" cy="749283"/>
            <a:chOff x="9041225" y="4334632"/>
            <a:chExt cx="1736382" cy="1406737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E3312159-896A-495D-B4EF-85688C09F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8407" y="433463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6298DF50-4303-4055-92F5-B77604424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1225" y="452216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22">
            <a:extLst>
              <a:ext uri="{FF2B5EF4-FFF2-40B4-BE49-F238E27FC236}">
                <a16:creationId xmlns:a16="http://schemas.microsoft.com/office/drawing/2014/main" id="{C565A28B-9B7E-45B8-8657-C6D40B46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5" y="1578733"/>
            <a:ext cx="814799" cy="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ruta 54">
            <a:extLst>
              <a:ext uri="{FF2B5EF4-FFF2-40B4-BE49-F238E27FC236}">
                <a16:creationId xmlns:a16="http://schemas.microsoft.com/office/drawing/2014/main" id="{6EE72A17-5464-4E1F-BA57-3C39CCF839CF}"/>
              </a:ext>
            </a:extLst>
          </p:cNvPr>
          <p:cNvSpPr txBox="1"/>
          <p:nvPr/>
        </p:nvSpPr>
        <p:spPr>
          <a:xfrm>
            <a:off x="1858501" y="173889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9710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312C87-5109-4E94-97F9-654C37ED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Betrodda roller - Beställare och Vidimerare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89B8B1E-68ED-4663-BA40-0FBA7DE323E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De personer som antar betrodda roller inom utfärdandet ska ha genomgått en bakgrundskontroll, ha de kvalifikationer som krävs och erhållit erforderlig utbildning för att utföra de arbetsuppgifter som följer av rollen. </a:t>
            </a:r>
          </a:p>
          <a:p>
            <a:r>
              <a:rPr lang="sv-SE" i="1" dirty="0"/>
              <a:t>Desjustegen </a:t>
            </a:r>
            <a:r>
              <a:rPr lang="sv-SE" dirty="0"/>
              <a:t>är metodiken för legitimering av fysiska personer i Sverige</a:t>
            </a:r>
          </a:p>
          <a:p>
            <a:pPr lvl="1"/>
            <a:r>
              <a:rPr lang="sv-SE" dirty="0"/>
              <a:t>Ett samarbete mellan Svenska Bankföreningen, </a:t>
            </a:r>
            <a:r>
              <a:rPr lang="sv-SE" dirty="0" err="1"/>
              <a:t>PostNord</a:t>
            </a:r>
            <a:r>
              <a:rPr lang="sv-SE" dirty="0"/>
              <a:t>, Sveriges riksbank, Svensk Handel, IDEMIA, Thales, AB Svenska Pass, Rikspolisstyrelsen, Nationell Forensiskt Center (NFC), Transportstyrelsen, Skatteverket och Det Norske Veritas.</a:t>
            </a:r>
          </a:p>
          <a:p>
            <a:r>
              <a:rPr lang="sv-SE" dirty="0"/>
              <a:t>eID Utfärdarportalen förses med:</a:t>
            </a:r>
          </a:p>
          <a:p>
            <a:pPr lvl="1"/>
            <a:r>
              <a:rPr lang="sv-SE" dirty="0"/>
              <a:t>Självstudier i </a:t>
            </a:r>
            <a:r>
              <a:rPr lang="sv-SE" i="1" dirty="0"/>
              <a:t>Desjustegen</a:t>
            </a:r>
            <a:r>
              <a:rPr lang="sv-SE" dirty="0"/>
              <a:t>  genom samarbete med KRONAN Säkerhet</a:t>
            </a:r>
          </a:p>
          <a:p>
            <a:pPr lvl="1"/>
            <a:r>
              <a:rPr lang="sv-SE" dirty="0"/>
              <a:t>Självtest</a:t>
            </a:r>
          </a:p>
          <a:p>
            <a:pPr lvl="1"/>
            <a:r>
              <a:rPr lang="sv-SE" dirty="0"/>
              <a:t>Godkänt test krävs var 12:e månad för att inneha betrodd roll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C70C5A-89D1-4E96-99E4-CA935BBF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04" y="412338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6D2D1662-D360-445E-A142-1AC269F25E46}"/>
              </a:ext>
            </a:extLst>
          </p:cNvPr>
          <p:cNvGrpSpPr/>
          <p:nvPr/>
        </p:nvGrpSpPr>
        <p:grpSpPr>
          <a:xfrm>
            <a:off x="10194171" y="3935847"/>
            <a:ext cx="1736382" cy="1406737"/>
            <a:chOff x="9041225" y="4334632"/>
            <a:chExt cx="1736382" cy="14067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2F616E-8055-46A8-9D48-4F84323C9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8407" y="433463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5F18935-C9D2-4AB4-8857-FF3236B82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1225" y="452216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F5A368DF-336B-4663-86E9-35A6DBB944AC}"/>
              </a:ext>
            </a:extLst>
          </p:cNvPr>
          <p:cNvSpPr txBox="1"/>
          <p:nvPr/>
        </p:nvSpPr>
        <p:spPr>
          <a:xfrm>
            <a:off x="8973522" y="5317940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Beställare  Vidimerare</a:t>
            </a:r>
          </a:p>
        </p:txBody>
      </p:sp>
    </p:spTree>
    <p:extLst>
      <p:ext uri="{BB962C8B-B14F-4D97-AF65-F5344CB8AC3E}">
        <p14:creationId xmlns:p14="http://schemas.microsoft.com/office/powerpoint/2010/main" val="32624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676572-A1C0-47FE-8950-834CADD2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74" y="11745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CE478C7-2912-4060-9791-CDB2CACC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/>
          <a:lstStyle/>
          <a:p>
            <a:r>
              <a:rPr lang="sv-SE" dirty="0"/>
              <a:t>Beställning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5E55844-CDA2-4B3A-B41B-EF97CE64D6F9}"/>
              </a:ext>
            </a:extLst>
          </p:cNvPr>
          <p:cNvSpPr txBox="1"/>
          <p:nvPr/>
        </p:nvSpPr>
        <p:spPr>
          <a:xfrm>
            <a:off x="6032947" y="1479335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Beställare autentiserar sig</a:t>
            </a:r>
          </a:p>
          <a:p>
            <a:pPr marL="457200" indent="-457200">
              <a:buFontTx/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Accepterar villkoren för </a:t>
            </a:r>
            <a:b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beställning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pernr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på Sökande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Legitimerar* Sökande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 detaljer från legitimation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Tilldelar organisationstillhörighet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Verifierat uppgifterna i underlaget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Skriver under beställningen</a:t>
            </a:r>
          </a:p>
          <a:p>
            <a:endParaRPr lang="sv-SE" sz="1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988DDBF-2BE7-44F9-A1C0-2C01E99984F9}"/>
              </a:ext>
            </a:extLst>
          </p:cNvPr>
          <p:cNvSpPr txBox="1"/>
          <p:nvPr/>
        </p:nvSpPr>
        <p:spPr>
          <a:xfrm>
            <a:off x="3640612" y="294197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19CB837-F195-492B-92CE-05FFEA33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7" y="3363021"/>
            <a:ext cx="1005976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1A08314-7191-43F2-B7A9-D296B7BF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1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EE034881-A444-4457-B94F-A64A124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B2046FB1-168F-4B63-A20D-9F3F701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EACFD2D6-82B1-40B2-9248-27BEE76BD1C2}"/>
              </a:ext>
            </a:extLst>
          </p:cNvPr>
          <p:cNvCxnSpPr>
            <a:cxnSpLocks/>
          </p:cNvCxnSpPr>
          <p:nvPr/>
        </p:nvCxnSpPr>
        <p:spPr bwMode="auto">
          <a:xfrm>
            <a:off x="2922410" y="252893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4C0AF88E-6882-4FDF-BA9E-B63F3BF5FD04}"/>
              </a:ext>
            </a:extLst>
          </p:cNvPr>
          <p:cNvSpPr txBox="1"/>
          <p:nvPr/>
        </p:nvSpPr>
        <p:spPr>
          <a:xfrm>
            <a:off x="8774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Passregister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13E15AC-BC99-48F6-B8E9-D1242953A4C9}"/>
              </a:ext>
            </a:extLst>
          </p:cNvPr>
          <p:cNvSpPr txBox="1"/>
          <p:nvPr/>
        </p:nvSpPr>
        <p:spPr>
          <a:xfrm>
            <a:off x="3871555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Folkbokföring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0DCB635-DE79-40CC-9CE9-17D5F6A1D704}"/>
              </a:ext>
            </a:extLst>
          </p:cNvPr>
          <p:cNvCxnSpPr>
            <a:cxnSpLocks/>
          </p:cNvCxnSpPr>
          <p:nvPr/>
        </p:nvCxnSpPr>
        <p:spPr bwMode="auto">
          <a:xfrm>
            <a:off x="3413938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37" name="Picture 12">
            <a:extLst>
              <a:ext uri="{FF2B5EF4-FFF2-40B4-BE49-F238E27FC236}">
                <a16:creationId xmlns:a16="http://schemas.microsoft.com/office/drawing/2014/main" id="{89C7DE23-BE5B-42E6-BFFF-99EA76D3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6" y="5642492"/>
            <a:ext cx="268138" cy="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93A9355-B57F-4CF9-AEEB-69C580C4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6" y="5504080"/>
            <a:ext cx="322900" cy="3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2A535C89-0F04-4407-A52C-B5A2FB6E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59" y="5619176"/>
            <a:ext cx="282352" cy="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C737A80B-D06C-41BF-9F83-FF72393AC604}"/>
              </a:ext>
            </a:extLst>
          </p:cNvPr>
          <p:cNvSpPr/>
          <p:nvPr/>
        </p:nvSpPr>
        <p:spPr bwMode="auto">
          <a:xfrm>
            <a:off x="850591" y="2891118"/>
            <a:ext cx="3255328" cy="1891597"/>
          </a:xfrm>
          <a:prstGeom prst="rect">
            <a:avLst/>
          </a:prstGeom>
          <a:noFill/>
          <a:ln w="3175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5102C-FE6C-4359-9DAB-C201458D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7" y="33635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B5D8226E-8F8A-4DDB-8423-A8AC5F47BCAE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703" y="4105522"/>
            <a:ext cx="1061554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9F994B09-DF77-4E5D-959E-58D513F64A7E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6790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sp>
        <p:nvSpPr>
          <p:cNvPr id="32" name="textruta 31">
            <a:extLst>
              <a:ext uri="{FF2B5EF4-FFF2-40B4-BE49-F238E27FC236}">
                <a16:creationId xmlns:a16="http://schemas.microsoft.com/office/drawing/2014/main" id="{FF4AFB39-4C5E-4D94-84A2-F41D1AFA004E}"/>
              </a:ext>
            </a:extLst>
          </p:cNvPr>
          <p:cNvSpPr txBox="1"/>
          <p:nvPr/>
        </p:nvSpPr>
        <p:spPr>
          <a:xfrm>
            <a:off x="23461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Körkorts-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 </a:t>
            </a:r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mfl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(när möjligt)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AE26845-5550-427B-AC7B-BC5A55088590}"/>
              </a:ext>
            </a:extLst>
          </p:cNvPr>
          <p:cNvSpPr txBox="1"/>
          <p:nvPr/>
        </p:nvSpPr>
        <p:spPr>
          <a:xfrm>
            <a:off x="6050887" y="4695125"/>
            <a:ext cx="5662174" cy="84202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*) Fysisk legitimering sker normalt bara vid ETT tillfälle.</a:t>
            </a:r>
          </a:p>
          <a:p>
            <a:r>
              <a:rPr lang="sv-SE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Möjligt att legitimera Sökande vid lokal vidimering</a:t>
            </a:r>
            <a:r>
              <a:rPr lang="sv-SE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sv-SE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100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" name="Picture 22">
            <a:extLst>
              <a:ext uri="{FF2B5EF4-FFF2-40B4-BE49-F238E27FC236}">
                <a16:creationId xmlns:a16="http://schemas.microsoft.com/office/drawing/2014/main" id="{6DEA57ED-7BEF-4642-94FC-B68DE787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5" y="1578733"/>
            <a:ext cx="814799" cy="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41CF0F58-70CE-418E-A447-0473FECB1633}"/>
              </a:ext>
            </a:extLst>
          </p:cNvPr>
          <p:cNvSpPr txBox="1"/>
          <p:nvPr/>
        </p:nvSpPr>
        <p:spPr>
          <a:xfrm>
            <a:off x="1858501" y="173889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3736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D8D6DB-C08C-4E43-8D97-891FBA908133}"/>
              </a:ext>
            </a:extLst>
          </p:cNvPr>
          <p:cNvSpPr/>
          <p:nvPr/>
        </p:nvSpPr>
        <p:spPr bwMode="auto">
          <a:xfrm>
            <a:off x="850591" y="2891118"/>
            <a:ext cx="3255328" cy="1891597"/>
          </a:xfrm>
          <a:prstGeom prst="rect">
            <a:avLst/>
          </a:prstGeom>
          <a:noFill/>
          <a:ln w="3175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CE478C7-2912-4060-9791-CDB2CACC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Ansökan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EBCD33-9B76-4897-8DAE-FA4D4FC9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50" y="12324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A1257EB-27D1-411E-BDC7-DDCF59564054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703" y="4105522"/>
            <a:ext cx="1061554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8DA2E25-392F-46C9-9879-736DFA33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53" y="1913276"/>
            <a:ext cx="606578" cy="6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CF64A8C-D0FD-4703-B45D-9EE36AFE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49" y="1355184"/>
            <a:ext cx="512248" cy="5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5E55844-CDA2-4B3A-B41B-EF97CE64D6F9}"/>
              </a:ext>
            </a:extLst>
          </p:cNvPr>
          <p:cNvSpPr txBox="1"/>
          <p:nvPr/>
        </p:nvSpPr>
        <p:spPr>
          <a:xfrm>
            <a:off x="6032947" y="1479335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Laddar ner SITHS-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Ansöker om SITHS i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Accepterar villkoren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 namn,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pernr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tfnnr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och mejladress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 bild(er) av pass/id-kort i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Möjligt att läsa chip på pass &amp; vissa id-kort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 ett självporträtt i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</a:t>
            </a: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Väljer pinkod (nyckelpar genereras då i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Verifierar uppgifterna och skickar ansökan</a:t>
            </a:r>
          </a:p>
          <a:p>
            <a:pPr marL="457200" indent="-457200">
              <a:buAutoNum type="arabicPeriod"/>
            </a:pPr>
            <a:endParaRPr lang="sv-SE" sz="1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19CB837-F195-492B-92CE-05FFEA33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7" y="3363021"/>
            <a:ext cx="1005976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1A08314-7191-43F2-B7A9-D296B7BF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1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EE034881-A444-4457-B94F-A64A124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B2046FB1-168F-4B63-A20D-9F3F701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A126FAAD-6BA1-46DE-BEAD-474DBC2326C9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6790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EACFD2D6-82B1-40B2-9248-27BEE76BD1C2}"/>
              </a:ext>
            </a:extLst>
          </p:cNvPr>
          <p:cNvCxnSpPr>
            <a:cxnSpLocks/>
          </p:cNvCxnSpPr>
          <p:nvPr/>
        </p:nvCxnSpPr>
        <p:spPr bwMode="auto">
          <a:xfrm>
            <a:off x="2922410" y="252893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4C0AF88E-6882-4FDF-BA9E-B63F3BF5FD04}"/>
              </a:ext>
            </a:extLst>
          </p:cNvPr>
          <p:cNvSpPr txBox="1"/>
          <p:nvPr/>
        </p:nvSpPr>
        <p:spPr>
          <a:xfrm>
            <a:off x="8774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Passregister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13E15AC-BC99-48F6-B8E9-D1242953A4C9}"/>
              </a:ext>
            </a:extLst>
          </p:cNvPr>
          <p:cNvSpPr txBox="1"/>
          <p:nvPr/>
        </p:nvSpPr>
        <p:spPr>
          <a:xfrm>
            <a:off x="3871555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Folkbokföring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0DCB635-DE79-40CC-9CE9-17D5F6A1D704}"/>
              </a:ext>
            </a:extLst>
          </p:cNvPr>
          <p:cNvCxnSpPr>
            <a:cxnSpLocks/>
          </p:cNvCxnSpPr>
          <p:nvPr/>
        </p:nvCxnSpPr>
        <p:spPr bwMode="auto">
          <a:xfrm>
            <a:off x="3413938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32" name="Picture 12">
            <a:extLst>
              <a:ext uri="{FF2B5EF4-FFF2-40B4-BE49-F238E27FC236}">
                <a16:creationId xmlns:a16="http://schemas.microsoft.com/office/drawing/2014/main" id="{EB0155F8-5C3A-4A66-94A7-80DFE54C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6" y="5642492"/>
            <a:ext cx="268138" cy="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4ADAAA67-50C4-4B31-A6E2-DB0717EC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6" y="5504080"/>
            <a:ext cx="322900" cy="3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4D8D7622-B2A1-4250-94EA-9B9D419A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59" y="5619176"/>
            <a:ext cx="282352" cy="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C54BCB89-DCDB-41CC-976D-75A4BD82D1C9}"/>
              </a:ext>
            </a:extLst>
          </p:cNvPr>
          <p:cNvSpPr txBox="1"/>
          <p:nvPr/>
        </p:nvSpPr>
        <p:spPr>
          <a:xfrm>
            <a:off x="3640612" y="294197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5102C-FE6C-4359-9DAB-C201458D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7" y="33635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7771B220-18B9-4E27-83FD-A2A8D9945F5E}"/>
              </a:ext>
            </a:extLst>
          </p:cNvPr>
          <p:cNvSpPr txBox="1"/>
          <p:nvPr/>
        </p:nvSpPr>
        <p:spPr>
          <a:xfrm>
            <a:off x="23461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Körkorts-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 </a:t>
            </a:r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mfl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(när möjligt)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Dubbel hakparentes 2">
            <a:extLst>
              <a:ext uri="{FF2B5EF4-FFF2-40B4-BE49-F238E27FC236}">
                <a16:creationId xmlns:a16="http://schemas.microsoft.com/office/drawing/2014/main" id="{8AA748E5-AB42-4A13-808B-4F6F7AAC9B6C}"/>
              </a:ext>
            </a:extLst>
          </p:cNvPr>
          <p:cNvSpPr/>
          <p:nvPr/>
        </p:nvSpPr>
        <p:spPr bwMode="auto">
          <a:xfrm>
            <a:off x="10921706" y="1309747"/>
            <a:ext cx="748307" cy="564728"/>
          </a:xfrm>
          <a:prstGeom prst="bracketPair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" name="Picture 22">
            <a:extLst>
              <a:ext uri="{FF2B5EF4-FFF2-40B4-BE49-F238E27FC236}">
                <a16:creationId xmlns:a16="http://schemas.microsoft.com/office/drawing/2014/main" id="{EDCADF83-3686-48EF-A1AB-718A6E7F6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5" y="1578733"/>
            <a:ext cx="814799" cy="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9BD89B0-49A0-430E-837F-D228A70DDA9B}"/>
              </a:ext>
            </a:extLst>
          </p:cNvPr>
          <p:cNvSpPr txBox="1"/>
          <p:nvPr/>
        </p:nvSpPr>
        <p:spPr>
          <a:xfrm>
            <a:off x="1858501" y="173889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459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E66E3C3-E633-4817-B8D6-1CC5C316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037" y="9925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B4B6489-2678-408F-B3CB-C07BFFAC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55" y="118013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CE478C7-2912-4060-9791-CDB2CACC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Vidimering – Lokalt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5E55844-CDA2-4B3A-B41B-EF97CE64D6F9}"/>
              </a:ext>
            </a:extLst>
          </p:cNvPr>
          <p:cNvSpPr txBox="1"/>
          <p:nvPr/>
        </p:nvSpPr>
        <p:spPr>
          <a:xfrm>
            <a:off x="6032947" y="857543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Vidimerare autentiserar sig</a:t>
            </a:r>
          </a:p>
          <a:p>
            <a:pPr marL="457200" indent="-457200">
              <a:buFontTx/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Accepterar villkoren </a:t>
            </a:r>
            <a:b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 vidimering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pernr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på Sökande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Vidimerar Sökande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Fysiskt möte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Legitimerar* Sökande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 detaljer från legitimation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Distans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Verifierar uppgifterna i underlaget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Skriver under vidimeringen</a:t>
            </a:r>
          </a:p>
          <a:p>
            <a:pPr marL="457200" indent="-457200">
              <a:buAutoNum type="arabicPeriod"/>
            </a:pP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1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988DDBF-2BE7-44F9-A1C0-2C01E99984F9}"/>
              </a:ext>
            </a:extLst>
          </p:cNvPr>
          <p:cNvSpPr txBox="1"/>
          <p:nvPr/>
        </p:nvSpPr>
        <p:spPr>
          <a:xfrm>
            <a:off x="3640612" y="294197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19CB837-F195-492B-92CE-05FFEA33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7" y="3363021"/>
            <a:ext cx="1005976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1A08314-7191-43F2-B7A9-D296B7BF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1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EE034881-A444-4457-B94F-A64A124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B2046FB1-168F-4B63-A20D-9F3F701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EACFD2D6-82B1-40B2-9248-27BEE76BD1C2}"/>
              </a:ext>
            </a:extLst>
          </p:cNvPr>
          <p:cNvCxnSpPr>
            <a:cxnSpLocks/>
          </p:cNvCxnSpPr>
          <p:nvPr/>
        </p:nvCxnSpPr>
        <p:spPr bwMode="auto">
          <a:xfrm>
            <a:off x="2922410" y="252893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4C0AF88E-6882-4FDF-BA9E-B63F3BF5FD04}"/>
              </a:ext>
            </a:extLst>
          </p:cNvPr>
          <p:cNvSpPr txBox="1"/>
          <p:nvPr/>
        </p:nvSpPr>
        <p:spPr>
          <a:xfrm>
            <a:off x="8774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Passregister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13E15AC-BC99-48F6-B8E9-D1242953A4C9}"/>
              </a:ext>
            </a:extLst>
          </p:cNvPr>
          <p:cNvSpPr txBox="1"/>
          <p:nvPr/>
        </p:nvSpPr>
        <p:spPr>
          <a:xfrm>
            <a:off x="3871555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Folkbokföring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0DCB635-DE79-40CC-9CE9-17D5F6A1D704}"/>
              </a:ext>
            </a:extLst>
          </p:cNvPr>
          <p:cNvCxnSpPr>
            <a:cxnSpLocks/>
          </p:cNvCxnSpPr>
          <p:nvPr/>
        </p:nvCxnSpPr>
        <p:spPr bwMode="auto">
          <a:xfrm>
            <a:off x="3413938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36" name="Picture 12">
            <a:extLst>
              <a:ext uri="{FF2B5EF4-FFF2-40B4-BE49-F238E27FC236}">
                <a16:creationId xmlns:a16="http://schemas.microsoft.com/office/drawing/2014/main" id="{A32D788E-4AC1-4294-B166-3F32B4E2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6" y="5642492"/>
            <a:ext cx="268138" cy="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591A95FD-01EC-41CE-A8C7-894D29D7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6" y="5504080"/>
            <a:ext cx="322900" cy="3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F9B7B200-F9A3-40D0-B516-5FF30C8C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59" y="5619176"/>
            <a:ext cx="282352" cy="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AE2FA906-C320-453D-A613-843840591BFB}"/>
              </a:ext>
            </a:extLst>
          </p:cNvPr>
          <p:cNvSpPr/>
          <p:nvPr/>
        </p:nvSpPr>
        <p:spPr bwMode="auto">
          <a:xfrm>
            <a:off x="850591" y="2891118"/>
            <a:ext cx="3255328" cy="1891597"/>
          </a:xfrm>
          <a:prstGeom prst="rect">
            <a:avLst/>
          </a:prstGeom>
          <a:noFill/>
          <a:ln w="3175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5102C-FE6C-4359-9DAB-C201458D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7" y="33635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F4971730-24BC-4E52-A654-055C41397B15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6790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9BB6344E-42FC-4A23-ACE9-7B67847DCFA5}"/>
              </a:ext>
            </a:extLst>
          </p:cNvPr>
          <p:cNvSpPr txBox="1"/>
          <p:nvPr/>
        </p:nvSpPr>
        <p:spPr>
          <a:xfrm>
            <a:off x="23461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Körkorts-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 </a:t>
            </a:r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mfl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(när möjligt)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3AB689DE-3BBE-4291-B7C9-09028DD63A96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703" y="4105522"/>
            <a:ext cx="1061554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ruta 32">
            <a:extLst>
              <a:ext uri="{FF2B5EF4-FFF2-40B4-BE49-F238E27FC236}">
                <a16:creationId xmlns:a16="http://schemas.microsoft.com/office/drawing/2014/main" id="{BE4F400C-0EED-4DF3-90A7-E1A50EA35756}"/>
              </a:ext>
            </a:extLst>
          </p:cNvPr>
          <p:cNvSpPr txBox="1"/>
          <p:nvPr/>
        </p:nvSpPr>
        <p:spPr>
          <a:xfrm>
            <a:off x="6050887" y="4695125"/>
            <a:ext cx="5662174" cy="84202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*) Fysisk legitimering sker normalt bara vid ETT tillfälle.</a:t>
            </a:r>
          </a:p>
          <a:p>
            <a:r>
              <a:rPr lang="sv-SE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Om legitimering inte skedde vid beställning ska det </a:t>
            </a:r>
          </a:p>
          <a:p>
            <a:r>
              <a:rPr lang="sv-SE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ske av lokal vidimerare.</a:t>
            </a:r>
            <a:r>
              <a:rPr lang="sv-SE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sv-SE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100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Picture 22">
            <a:extLst>
              <a:ext uri="{FF2B5EF4-FFF2-40B4-BE49-F238E27FC236}">
                <a16:creationId xmlns:a16="http://schemas.microsoft.com/office/drawing/2014/main" id="{606FA610-D34C-4960-8BB6-61A656D1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5" y="1578733"/>
            <a:ext cx="814799" cy="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151526F9-F4A5-487F-A84F-9FC1010D0BB8}"/>
              </a:ext>
            </a:extLst>
          </p:cNvPr>
          <p:cNvSpPr txBox="1"/>
          <p:nvPr/>
        </p:nvSpPr>
        <p:spPr>
          <a:xfrm>
            <a:off x="1858501" y="173889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0417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E478C7-2912-4060-9791-CDB2CACC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Vidimering – Centralt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5E55844-CDA2-4B3A-B41B-EF97CE64D6F9}"/>
              </a:ext>
            </a:extLst>
          </p:cNvPr>
          <p:cNvSpPr txBox="1"/>
          <p:nvPr/>
        </p:nvSpPr>
        <p:spPr>
          <a:xfrm>
            <a:off x="6032947" y="2040167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 vidimerare autentiserar sig</a:t>
            </a:r>
          </a:p>
          <a:p>
            <a:pPr marL="457200" indent="-457200">
              <a:buFontTx/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Accepterar villkoren </a:t>
            </a:r>
            <a:b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 vidimering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 </a:t>
            </a:r>
            <a:r>
              <a:rPr lang="sv-SE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pernr</a:t>
            </a: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på Sökande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Vidimerar sökande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Verifierar uppgifterna i underlaget</a:t>
            </a:r>
          </a:p>
          <a:p>
            <a:pPr marL="457200" indent="-457200">
              <a:buAutoNum type="arabicPeriod"/>
            </a:pPr>
            <a:r>
              <a:rPr lang="sv-SE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Skriver under vidimeringen</a:t>
            </a:r>
          </a:p>
          <a:p>
            <a:pPr marL="457200" indent="-457200">
              <a:buAutoNum type="arabicPeriod"/>
            </a:pPr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1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988DDBF-2BE7-44F9-A1C0-2C01E99984F9}"/>
              </a:ext>
            </a:extLst>
          </p:cNvPr>
          <p:cNvSpPr txBox="1"/>
          <p:nvPr/>
        </p:nvSpPr>
        <p:spPr>
          <a:xfrm>
            <a:off x="3640612" y="294197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19CB837-F195-492B-92CE-05FFEA33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7" y="3363021"/>
            <a:ext cx="1005976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1A08314-7191-43F2-B7A9-D296B7BF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1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EE034881-A444-4457-B94F-A64A124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B2046FB1-168F-4B63-A20D-9F3F701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5" y="5232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EACFD2D6-82B1-40B2-9248-27BEE76BD1C2}"/>
              </a:ext>
            </a:extLst>
          </p:cNvPr>
          <p:cNvCxnSpPr>
            <a:cxnSpLocks/>
          </p:cNvCxnSpPr>
          <p:nvPr/>
        </p:nvCxnSpPr>
        <p:spPr bwMode="auto">
          <a:xfrm>
            <a:off x="2922410" y="2528931"/>
            <a:ext cx="0" cy="671842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4C0AF88E-6882-4FDF-BA9E-B63F3BF5FD04}"/>
              </a:ext>
            </a:extLst>
          </p:cNvPr>
          <p:cNvSpPr txBox="1"/>
          <p:nvPr/>
        </p:nvSpPr>
        <p:spPr>
          <a:xfrm>
            <a:off x="8774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Passregister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213E15AC-BC99-48F6-B8E9-D1242953A4C9}"/>
              </a:ext>
            </a:extLst>
          </p:cNvPr>
          <p:cNvSpPr txBox="1"/>
          <p:nvPr/>
        </p:nvSpPr>
        <p:spPr>
          <a:xfrm>
            <a:off x="3871555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Folkbokföring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0DCB635-DE79-40CC-9CE9-17D5F6A1D704}"/>
              </a:ext>
            </a:extLst>
          </p:cNvPr>
          <p:cNvCxnSpPr>
            <a:cxnSpLocks/>
          </p:cNvCxnSpPr>
          <p:nvPr/>
        </p:nvCxnSpPr>
        <p:spPr bwMode="auto">
          <a:xfrm>
            <a:off x="3413938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36" name="Picture 12">
            <a:extLst>
              <a:ext uri="{FF2B5EF4-FFF2-40B4-BE49-F238E27FC236}">
                <a16:creationId xmlns:a16="http://schemas.microsoft.com/office/drawing/2014/main" id="{A32D788E-4AC1-4294-B166-3F32B4E2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96" y="5642492"/>
            <a:ext cx="268138" cy="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591A95FD-01EC-41CE-A8C7-894D29D7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96" y="5504080"/>
            <a:ext cx="322900" cy="3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F9B7B200-F9A3-40D0-B516-5FF30C8C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59" y="5619176"/>
            <a:ext cx="282352" cy="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AE2FA906-C320-453D-A613-843840591BFB}"/>
              </a:ext>
            </a:extLst>
          </p:cNvPr>
          <p:cNvSpPr/>
          <p:nvPr/>
        </p:nvSpPr>
        <p:spPr bwMode="auto">
          <a:xfrm>
            <a:off x="850591" y="2891118"/>
            <a:ext cx="3255328" cy="1891597"/>
          </a:xfrm>
          <a:prstGeom prst="rect">
            <a:avLst/>
          </a:prstGeom>
          <a:noFill/>
          <a:ln w="3175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5102C-FE6C-4359-9DAB-C201458D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7" y="33635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F4971730-24BC-4E52-A654-055C41397B15}"/>
              </a:ext>
            </a:extLst>
          </p:cNvPr>
          <p:cNvCxnSpPr>
            <a:cxnSpLocks/>
          </p:cNvCxnSpPr>
          <p:nvPr/>
        </p:nvCxnSpPr>
        <p:spPr bwMode="auto">
          <a:xfrm flipH="1">
            <a:off x="1936790" y="4461105"/>
            <a:ext cx="561227" cy="57485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9BB6344E-42FC-4A23-ACE9-7B67847DCFA5}"/>
              </a:ext>
            </a:extLst>
          </p:cNvPr>
          <p:cNvSpPr txBox="1"/>
          <p:nvPr/>
        </p:nvSpPr>
        <p:spPr>
          <a:xfrm>
            <a:off x="2346187" y="582357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Körkorts-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 </a:t>
            </a:r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mfl</a:t>
            </a:r>
            <a:b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(när möjligt)</a:t>
            </a:r>
            <a:endParaRPr lang="sv-S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3F8E39EC-7E50-48CA-8518-383FB3C4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5" y="3289820"/>
            <a:ext cx="1081654" cy="10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B8632350-82B0-43B5-A4AA-0D47A22DD8AE}"/>
              </a:ext>
            </a:extLst>
          </p:cNvPr>
          <p:cNvSpPr txBox="1"/>
          <p:nvPr/>
        </p:nvSpPr>
        <p:spPr>
          <a:xfrm>
            <a:off x="1033587" y="4229963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>
            <a:defPPr>
              <a:defRPr lang="sv-SE"/>
            </a:defPPr>
            <a:lvl1pPr algn="ctr">
              <a:defRPr b="0" i="0">
                <a:solidFill>
                  <a:srgbClr val="212529"/>
                </a:solidFill>
                <a:effectLst/>
              </a:defRPr>
            </a:lvl1pPr>
          </a:lstStyle>
          <a:p>
            <a:r>
              <a:rPr lang="sv-S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 </a:t>
            </a:r>
            <a:br>
              <a:rPr lang="sv-S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Vidimering</a:t>
            </a:r>
          </a:p>
        </p:txBody>
      </p:sp>
      <p:cxnSp>
        <p:nvCxnSpPr>
          <p:cNvPr id="45" name="Rak pilkoppling 44">
            <a:extLst>
              <a:ext uri="{FF2B5EF4-FFF2-40B4-BE49-F238E27FC236}">
                <a16:creationId xmlns:a16="http://schemas.microsoft.com/office/drawing/2014/main" id="{ACA25ABA-38B2-4E1D-9590-A6510071D094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703" y="4105522"/>
            <a:ext cx="1061554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ruta 32">
            <a:extLst>
              <a:ext uri="{FF2B5EF4-FFF2-40B4-BE49-F238E27FC236}">
                <a16:creationId xmlns:a16="http://schemas.microsoft.com/office/drawing/2014/main" id="{06E4AA43-72DD-4BE7-8B1F-A1BD8A9B2253}"/>
              </a:ext>
            </a:extLst>
          </p:cNvPr>
          <p:cNvSpPr txBox="1"/>
          <p:nvPr/>
        </p:nvSpPr>
        <p:spPr>
          <a:xfrm>
            <a:off x="6050887" y="4695125"/>
            <a:ext cx="5662174" cy="84202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*) Central vidimering förutsätter att Beställaren </a:t>
            </a:r>
            <a:br>
              <a:rPr lang="sv-SE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18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legitimerade Sökande vid beställningstillfället.</a:t>
            </a:r>
            <a:endParaRPr lang="sv-SE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sz="2100" dirty="0" err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Picture 22">
            <a:extLst>
              <a:ext uri="{FF2B5EF4-FFF2-40B4-BE49-F238E27FC236}">
                <a16:creationId xmlns:a16="http://schemas.microsoft.com/office/drawing/2014/main" id="{4491755B-45DE-4BBA-BA1C-002F555F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35" y="1578733"/>
            <a:ext cx="814799" cy="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ruta 46">
            <a:extLst>
              <a:ext uri="{FF2B5EF4-FFF2-40B4-BE49-F238E27FC236}">
                <a16:creationId xmlns:a16="http://schemas.microsoft.com/office/drawing/2014/main" id="{2FEBC11C-B35A-4D5D-940B-754F31E48081}"/>
              </a:ext>
            </a:extLst>
          </p:cNvPr>
          <p:cNvSpPr txBox="1"/>
          <p:nvPr/>
        </p:nvSpPr>
        <p:spPr>
          <a:xfrm>
            <a:off x="1858501" y="1738892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41362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TotalTime>276</TotalTime>
  <Words>718</Words>
  <Application>Microsoft Office PowerPoint</Application>
  <PresentationFormat>Bredbild</PresentationFormat>
  <Paragraphs>155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.AppleSystemUIFont</vt:lpstr>
      <vt:lpstr>Arial</vt:lpstr>
      <vt:lpstr>Calibri</vt:lpstr>
      <vt:lpstr>Open Sans</vt:lpstr>
      <vt:lpstr>Open Sans Light</vt:lpstr>
      <vt:lpstr>Office-tema</vt:lpstr>
      <vt:lpstr>SITHS-tjänsten</vt:lpstr>
      <vt:lpstr>Viktigt om det förenklade utfärdandet</vt:lpstr>
      <vt:lpstr>Issuing Samleikin</vt:lpstr>
      <vt:lpstr>Förslag till förenklad utgivning – Tillitsnivå 3</vt:lpstr>
      <vt:lpstr>Betrodda roller - Beställare och Vidimerare</vt:lpstr>
      <vt:lpstr>Beställning</vt:lpstr>
      <vt:lpstr>Ansökan</vt:lpstr>
      <vt:lpstr>Vidimering – Lokalt</vt:lpstr>
      <vt:lpstr>Vidimering – Centralt </vt:lpstr>
      <vt:lpstr>Sökande får utfärdad SITHS eID – Klart!</vt:lpstr>
      <vt:lpstr>Tidplan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Bergvall Dan</dc:creator>
  <cp:keywords/>
  <dc:description/>
  <cp:lastModifiedBy>Thomas Nilsson</cp:lastModifiedBy>
  <cp:revision>9</cp:revision>
  <dcterms:created xsi:type="dcterms:W3CDTF">2022-01-22T09:37:39Z</dcterms:created>
  <dcterms:modified xsi:type="dcterms:W3CDTF">2022-01-27T07:41:31Z</dcterms:modified>
  <cp:category/>
</cp:coreProperties>
</file>