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1" r:id="rId2"/>
    <p:sldId id="280" r:id="rId3"/>
    <p:sldId id="282" r:id="rId4"/>
    <p:sldId id="283" r:id="rId5"/>
    <p:sldId id="285" r:id="rId6"/>
    <p:sldId id="286" r:id="rId7"/>
    <p:sldId id="2031" r:id="rId8"/>
    <p:sldId id="2032" r:id="rId9"/>
    <p:sldId id="2029" r:id="rId10"/>
    <p:sldId id="2030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vall Dan" initials="BD" lastIdx="1" clrIdx="0">
    <p:extLst>
      <p:ext uri="{19B8F6BF-5375-455C-9EA6-DF929625EA0E}">
        <p15:presenceInfo xmlns:p15="http://schemas.microsoft.com/office/powerpoint/2012/main" userId="S::Dan.Bergvall@inera.se::7a171870-85ff-43fa-8a3f-b8e7ec7823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02F"/>
    <a:srgbClr val="A2958A"/>
    <a:srgbClr val="EFE9E4"/>
    <a:srgbClr val="F7F4F1"/>
    <a:srgbClr val="00706E"/>
    <a:srgbClr val="FABC47"/>
    <a:srgbClr val="EC8022"/>
    <a:srgbClr val="01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A2F5A-5378-45A7-97EF-EA33FA1CF720}" v="1" dt="2022-01-30T08:43:12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6" autoAdjust="0"/>
    <p:restoredTop sz="95893"/>
  </p:normalViewPr>
  <p:slideViewPr>
    <p:cSldViewPr snapToGrid="0" snapToObjects="1">
      <p:cViewPr varScale="1">
        <p:scale>
          <a:sx n="67" d="100"/>
          <a:sy n="67" d="100"/>
        </p:scale>
        <p:origin x="4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meti Lewin Börje" userId="5404d6b8-61cd-48ee-adb8-1a953811774f" providerId="ADAL" clId="{357A2F5A-5378-45A7-97EF-EA33FA1CF720}"/>
    <pc:docChg chg="modSld">
      <pc:chgData name="Shameti Lewin Börje" userId="5404d6b8-61cd-48ee-adb8-1a953811774f" providerId="ADAL" clId="{357A2F5A-5378-45A7-97EF-EA33FA1CF720}" dt="2022-01-30T08:43:51.460" v="6" actId="20577"/>
      <pc:docMkLst>
        <pc:docMk/>
      </pc:docMkLst>
      <pc:sldChg chg="modSp">
        <pc:chgData name="Shameti Lewin Börje" userId="5404d6b8-61cd-48ee-adb8-1a953811774f" providerId="ADAL" clId="{357A2F5A-5378-45A7-97EF-EA33FA1CF720}" dt="2022-01-30T08:43:12.221" v="0" actId="20577"/>
        <pc:sldMkLst>
          <pc:docMk/>
          <pc:sldMk cId="1758908775" sldId="285"/>
        </pc:sldMkLst>
        <pc:spChg chg="mod">
          <ac:chgData name="Shameti Lewin Börje" userId="5404d6b8-61cd-48ee-adb8-1a953811774f" providerId="ADAL" clId="{357A2F5A-5378-45A7-97EF-EA33FA1CF720}" dt="2022-01-30T08:43:12.221" v="0" actId="20577"/>
          <ac:spMkLst>
            <pc:docMk/>
            <pc:sldMk cId="1758908775" sldId="285"/>
            <ac:spMk id="3" creationId="{F36BAC43-8999-4DED-82CC-01D1C2B51AEA}"/>
          </ac:spMkLst>
        </pc:spChg>
      </pc:sldChg>
      <pc:sldChg chg="modSp mod">
        <pc:chgData name="Shameti Lewin Börje" userId="5404d6b8-61cd-48ee-adb8-1a953811774f" providerId="ADAL" clId="{357A2F5A-5378-45A7-97EF-EA33FA1CF720}" dt="2022-01-30T08:43:51.460" v="6" actId="20577"/>
        <pc:sldMkLst>
          <pc:docMk/>
          <pc:sldMk cId="2217384870" sldId="286"/>
        </pc:sldMkLst>
        <pc:spChg chg="mod">
          <ac:chgData name="Shameti Lewin Börje" userId="5404d6b8-61cd-48ee-adb8-1a953811774f" providerId="ADAL" clId="{357A2F5A-5378-45A7-97EF-EA33FA1CF720}" dt="2022-01-30T08:43:33.703" v="1" actId="20577"/>
          <ac:spMkLst>
            <pc:docMk/>
            <pc:sldMk cId="2217384870" sldId="286"/>
            <ac:spMk id="2" creationId="{0779DADE-238D-4442-93D1-A6FB59429B83}"/>
          </ac:spMkLst>
        </pc:spChg>
        <pc:spChg chg="mod">
          <ac:chgData name="Shameti Lewin Börje" userId="5404d6b8-61cd-48ee-adb8-1a953811774f" providerId="ADAL" clId="{357A2F5A-5378-45A7-97EF-EA33FA1CF720}" dt="2022-01-30T08:43:51.460" v="6" actId="20577"/>
          <ac:spMkLst>
            <pc:docMk/>
            <pc:sldMk cId="2217384870" sldId="286"/>
            <ac:spMk id="3" creationId="{F36BAC43-8999-4DED-82CC-01D1C2B51A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C678-292F-E445-A6AF-F6777C83089C}" type="datetimeFigureOut">
              <a:rPr lang="sv-SE" smtClean="0"/>
              <a:t>2022-01-30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3E7B-AD77-6947-8F2C-F71B76B3BA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1" y="2404532"/>
            <a:ext cx="1778000" cy="1126067"/>
          </a:xfrm>
          <a:prstGeom prst="rect">
            <a:avLst/>
          </a:prstGeom>
        </p:spPr>
      </p:pic>
      <p:sp>
        <p:nvSpPr>
          <p:cNvPr id="3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5141408" y="4734790"/>
            <a:ext cx="6253422" cy="904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5141408" y="1842655"/>
            <a:ext cx="6253423" cy="2812144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5145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74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2952"/>
            <a:ext cx="7212205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4725030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hög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892784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800" y="612952"/>
            <a:ext cx="6335973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"/>
          <p:cNvSpPr>
            <a:spLocks noGrp="1"/>
          </p:cNvSpPr>
          <p:nvPr>
            <p:ph idx="12"/>
          </p:nvPr>
        </p:nvSpPr>
        <p:spPr>
          <a:xfrm>
            <a:off x="685800" y="2249763"/>
            <a:ext cx="6335974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50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787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5969" y="612952"/>
            <a:ext cx="4549394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6955969" y="2249764"/>
            <a:ext cx="4549394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35%, vänster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9216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5157313" y="612952"/>
            <a:ext cx="6348049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2"/>
          </p:nvPr>
        </p:nvSpPr>
        <p:spPr>
          <a:xfrm>
            <a:off x="5157314" y="2249764"/>
            <a:ext cx="6348049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1544321" y="1625600"/>
            <a:ext cx="9117576" cy="3606800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00706E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4780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mn"/>
          <p:cNvSpPr>
            <a:spLocks noGrp="1"/>
          </p:cNvSpPr>
          <p:nvPr>
            <p:ph type="subTitle" idx="1" hasCustomPrompt="1"/>
          </p:nvPr>
        </p:nvSpPr>
        <p:spPr>
          <a:xfrm>
            <a:off x="1574800" y="4533900"/>
            <a:ext cx="9052560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Efternamn, titel</a:t>
            </a:r>
          </a:p>
        </p:txBody>
      </p:sp>
      <p:sp>
        <p:nvSpPr>
          <p:cNvPr id="2" name="Citat"/>
          <p:cNvSpPr>
            <a:spLocks noGrp="1"/>
          </p:cNvSpPr>
          <p:nvPr>
            <p:ph type="title" hasCustomPrompt="1"/>
          </p:nvPr>
        </p:nvSpPr>
        <p:spPr>
          <a:xfrm>
            <a:off x="1574800" y="1574800"/>
            <a:ext cx="9052560" cy="28702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sv-SE" dirty="0"/>
              <a:t>Lägg till citat</a:t>
            </a:r>
          </a:p>
        </p:txBody>
      </p:sp>
      <p:pic>
        <p:nvPicPr>
          <p:cNvPr id="8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2304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30176" cy="850727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 (Graf, diagram, m.m.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 hasCustomPrompt="1"/>
          </p:nvPr>
        </p:nvSpPr>
        <p:spPr>
          <a:xfrm>
            <a:off x="706819" y="672571"/>
            <a:ext cx="10696905" cy="367953"/>
          </a:xfrm>
        </p:spPr>
        <p:txBody>
          <a:bodyPr anchor="t">
            <a:normAutofit/>
          </a:bodyPr>
          <a:lstStyle>
            <a:lvl1pPr>
              <a:defRPr sz="2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sv-SE" dirty="0"/>
              <a:t>Statistik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idx="11"/>
          </p:nvPr>
        </p:nvSpPr>
        <p:spPr>
          <a:xfrm>
            <a:off x="1785977" y="1328928"/>
            <a:ext cx="8620046" cy="4791382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 typeface="Arial" charset="0"/>
              <a:buNone/>
              <a:defRPr sz="1800"/>
            </a:lvl1pPr>
            <a:lvl2pPr marL="244800" indent="0" algn="ctr">
              <a:buSzPct val="100000"/>
              <a:buFont typeface="Arial" charset="0"/>
              <a:buNone/>
              <a:defRPr sz="1600"/>
            </a:lvl2pPr>
            <a:lvl3pPr marL="496800" indent="0" algn="ctr">
              <a:buSzPct val="100000"/>
              <a:buFont typeface="Arial" charset="0"/>
              <a:buNone/>
              <a:defRPr sz="1400"/>
            </a:lvl3pPr>
            <a:lvl4pPr marL="735750" indent="0" algn="ctr">
              <a:buSzPct val="100000"/>
              <a:buFont typeface="Arial" charset="0"/>
              <a:buNone/>
              <a:defRPr sz="1200"/>
            </a:lvl4pPr>
            <a:lvl5pPr marL="926550" indent="0" algn="ctr">
              <a:buSzPct val="100000"/>
              <a:buFont typeface="Arial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Ljus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984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"/>
          <p:cNvSpPr>
            <a:spLocks noGrp="1"/>
          </p:cNvSpPr>
          <p:nvPr>
            <p:ph idx="11"/>
          </p:nvPr>
        </p:nvSpPr>
        <p:spPr>
          <a:xfrm>
            <a:off x="685800" y="1639016"/>
            <a:ext cx="10779368" cy="4430805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nderrubrik"/>
          <p:cNvSpPr>
            <a:spLocks noGrp="1"/>
          </p:cNvSpPr>
          <p:nvPr>
            <p:ph type="subTitle" idx="1" hasCustomPrompt="1"/>
          </p:nvPr>
        </p:nvSpPr>
        <p:spPr>
          <a:xfrm>
            <a:off x="1671145" y="3602860"/>
            <a:ext cx="8986345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www.inera.se</a:t>
            </a:r>
            <a:endParaRPr lang="sv-SE" dirty="0"/>
          </a:p>
        </p:txBody>
      </p:sp>
      <p:sp>
        <p:nvSpPr>
          <p:cNvPr id="2" name="Rubrik"/>
          <p:cNvSpPr>
            <a:spLocks noGrp="1"/>
          </p:cNvSpPr>
          <p:nvPr>
            <p:ph type="title" hasCustomPrompt="1"/>
          </p:nvPr>
        </p:nvSpPr>
        <p:spPr>
          <a:xfrm>
            <a:off x="1671145" y="2627150"/>
            <a:ext cx="8986345" cy="6731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sv-SE" dirty="0"/>
              <a:t>Tack!</a:t>
            </a:r>
          </a:p>
        </p:txBody>
      </p:sp>
      <p:pic>
        <p:nvPicPr>
          <p:cNvPr id="6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443640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4434951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1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4974"/>
            <a:ext cx="10779369" cy="850727"/>
          </a:xfrm>
        </p:spPr>
        <p:txBody>
          <a:bodyPr anchor="t">
            <a:norm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85800" y="1639016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"/>
          <p:cNvSpPr>
            <a:spLocks noGrp="1"/>
          </p:cNvSpPr>
          <p:nvPr>
            <p:ph idx="11"/>
          </p:nvPr>
        </p:nvSpPr>
        <p:spPr>
          <a:xfrm>
            <a:off x="6132133" y="1640480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"/>
          <p:cNvSpPr>
            <a:spLocks noGrp="1"/>
          </p:cNvSpPr>
          <p:nvPr>
            <p:ph idx="15"/>
          </p:nvPr>
        </p:nvSpPr>
        <p:spPr>
          <a:xfrm>
            <a:off x="685800" y="3917050"/>
            <a:ext cx="5333035" cy="2158502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"/>
          <p:cNvSpPr>
            <a:spLocks noGrp="1"/>
          </p:cNvSpPr>
          <p:nvPr>
            <p:ph idx="16"/>
          </p:nvPr>
        </p:nvSpPr>
        <p:spPr>
          <a:xfrm>
            <a:off x="6132133" y="3918514"/>
            <a:ext cx="5333035" cy="215779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200"/>
            </a:lvl1pPr>
            <a:lvl2pPr marL="468000" indent="-223200">
              <a:buSzPct val="100000"/>
              <a:buFont typeface=".AppleSystemUIFont" charset="-120"/>
              <a:buChar char="-"/>
              <a:defRPr sz="2000"/>
            </a:lvl2pPr>
            <a:lvl3pPr marL="720000" indent="-223200">
              <a:buSzPct val="100000"/>
              <a:buFont typeface=".AppleSystemUIFont" charset="-120"/>
              <a:buChar char="-"/>
              <a:defRPr sz="1800"/>
            </a:lvl3pPr>
            <a:lvl4pPr marL="907200" indent="-171450">
              <a:buSzPct val="100000"/>
              <a:buFont typeface=".AppleSystemUIFont" charset="-120"/>
              <a:buChar char="-"/>
              <a:defRPr sz="1600"/>
            </a:lvl4pPr>
            <a:lvl5pPr marL="1098000" indent="-171450">
              <a:buSzPct val="100000"/>
              <a:buFont typeface=".AppleSystemUIFont" charset="-120"/>
              <a:buChar char="-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7073978" y="746106"/>
            <a:ext cx="4336388" cy="5374203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"/>
          <p:cNvSpPr>
            <a:spLocks noGrp="1"/>
          </p:cNvSpPr>
          <p:nvPr>
            <p:ph idx="11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(vänster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k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094134" y="612952"/>
            <a:ext cx="5346700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"/>
          <p:cNvSpPr>
            <a:spLocks noGrp="1"/>
          </p:cNvSpPr>
          <p:nvPr>
            <p:ph type="pic" sz="quarter" idx="12"/>
          </p:nvPr>
        </p:nvSpPr>
        <p:spPr>
          <a:xfrm>
            <a:off x="781175" y="746107"/>
            <a:ext cx="4365085" cy="5329326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innehåll"/>
          <p:cNvSpPr>
            <a:spLocks noGrp="1"/>
          </p:cNvSpPr>
          <p:nvPr>
            <p:ph idx="10"/>
          </p:nvPr>
        </p:nvSpPr>
        <p:spPr>
          <a:xfrm>
            <a:off x="6094135" y="2249764"/>
            <a:ext cx="5346700" cy="3825668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4" name="Logoty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980724" y="1228033"/>
            <a:ext cx="4397673" cy="43987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pic>
        <p:nvPicPr>
          <p:cNvPr id="12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(Rund bild)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"/>
          <p:cNvSpPr>
            <a:spLocks noGrp="1"/>
          </p:cNvSpPr>
          <p:nvPr>
            <p:ph idx="10"/>
          </p:nvPr>
        </p:nvSpPr>
        <p:spPr>
          <a:xfrm>
            <a:off x="685800" y="2249763"/>
            <a:ext cx="5481321" cy="3871427"/>
          </a:xfrm>
          <a:prstGeom prst="rect">
            <a:avLst/>
          </a:prstGeom>
        </p:spPr>
        <p:txBody>
          <a:bodyPr/>
          <a:lstStyle>
            <a:lvl1pPr marL="223200" indent="-223200">
              <a:buSzPct val="100000"/>
              <a:buFont typeface="Arial" charset="0"/>
              <a:buChar char="•"/>
              <a:defRPr sz="2000"/>
            </a:lvl1pPr>
            <a:lvl2pPr marL="468000" indent="-223200">
              <a:buSzPct val="100000"/>
              <a:buFont typeface=".AppleSystemUIFont" charset="-120"/>
              <a:buChar char="-"/>
              <a:defRPr sz="1800"/>
            </a:lvl2pPr>
            <a:lvl3pPr marL="720000" indent="-223200">
              <a:buSzPct val="100000"/>
              <a:buFont typeface=".AppleSystemUIFont" charset="-120"/>
              <a:buChar char="-"/>
              <a:defRPr sz="1600"/>
            </a:lvl3pPr>
            <a:lvl4pPr marL="907200" indent="-171450">
              <a:buSzPct val="100000"/>
              <a:buFont typeface=".AppleSystemUIFont" charset="-120"/>
              <a:buChar char="-"/>
              <a:defRPr sz="1400"/>
            </a:lvl4pPr>
            <a:lvl5pPr marL="1098000" indent="-171450">
              <a:buSzPct val="100000"/>
              <a:buFont typeface=".AppleSystemUIFont" charset="-120"/>
              <a:buChar char="-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85799" y="618970"/>
            <a:ext cx="5481322" cy="1531013"/>
          </a:xfrm>
        </p:spPr>
        <p:txBody>
          <a:bodyPr anchor="t"/>
          <a:lstStyle>
            <a:lvl1pPr>
              <a:defRPr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6533761" y="1568731"/>
            <a:ext cx="2016313" cy="2016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 baseline="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999603" y="3155516"/>
            <a:ext cx="2708846" cy="2709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 eller ikon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8713016" y="709654"/>
            <a:ext cx="2186864" cy="2187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200">
                <a:ln>
                  <a:noFill/>
                </a:ln>
                <a:solidFill>
                  <a:srgbClr val="33302F"/>
                </a:solidFill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Lägg till bild</a:t>
            </a:r>
            <a:br>
              <a:rPr lang="sv-SE" dirty="0"/>
            </a:br>
            <a:r>
              <a:rPr lang="sv-SE" dirty="0"/>
              <a:t>eller ikon</a:t>
            </a:r>
          </a:p>
        </p:txBody>
      </p:sp>
      <p:pic>
        <p:nvPicPr>
          <p:cNvPr id="16" name="Logoty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08" y="5735704"/>
            <a:ext cx="928173" cy="58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akgrundsbild">
    <p:bg>
      <p:bgPr>
        <a:solidFill>
          <a:srgbClr val="F7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3510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Underrubrik"/>
          <p:cNvSpPr>
            <a:spLocks noGrp="1"/>
          </p:cNvSpPr>
          <p:nvPr>
            <p:ph type="subTitle" idx="11"/>
          </p:nvPr>
        </p:nvSpPr>
        <p:spPr>
          <a:xfrm>
            <a:off x="685798" y="3220701"/>
            <a:ext cx="5436706" cy="2227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ubrik"/>
          <p:cNvSpPr>
            <a:spLocks noGrp="1"/>
          </p:cNvSpPr>
          <p:nvPr>
            <p:ph type="title"/>
          </p:nvPr>
        </p:nvSpPr>
        <p:spPr>
          <a:xfrm>
            <a:off x="685799" y="1498776"/>
            <a:ext cx="5436706" cy="1531013"/>
          </a:xfrm>
        </p:spPr>
        <p:txBody>
          <a:bodyPr anchor="t">
            <a:noAutofit/>
          </a:bodyPr>
          <a:lstStyle>
            <a:lvl1pPr>
              <a:defRPr sz="48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"/>
          <p:cNvSpPr>
            <a:spLocks noGrp="1"/>
          </p:cNvSpPr>
          <p:nvPr>
            <p:ph type="body" idx="1"/>
          </p:nvPr>
        </p:nvSpPr>
        <p:spPr>
          <a:xfrm>
            <a:off x="685800" y="1639015"/>
            <a:ext cx="10668000" cy="4537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"/>
          <p:cNvSpPr>
            <a:spLocks noGrp="1"/>
          </p:cNvSpPr>
          <p:nvPr>
            <p:ph type="title"/>
          </p:nvPr>
        </p:nvSpPr>
        <p:spPr>
          <a:xfrm>
            <a:off x="685800" y="614974"/>
            <a:ext cx="10667999" cy="85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123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80" r:id="rId4"/>
    <p:sldLayoutId id="2147483666" r:id="rId5"/>
    <p:sldLayoutId id="2147483669" r:id="rId6"/>
    <p:sldLayoutId id="2147483677" r:id="rId7"/>
    <p:sldLayoutId id="2147483678" r:id="rId8"/>
    <p:sldLayoutId id="2147483667" r:id="rId9"/>
    <p:sldLayoutId id="2147483662" r:id="rId10"/>
    <p:sldLayoutId id="2147483665" r:id="rId11"/>
    <p:sldLayoutId id="2147483663" r:id="rId12"/>
    <p:sldLayoutId id="2147483664" r:id="rId13"/>
    <p:sldLayoutId id="2147483651" r:id="rId14"/>
    <p:sldLayoutId id="2147483654" r:id="rId15"/>
    <p:sldLayoutId id="2147483660" r:id="rId16"/>
    <p:sldLayoutId id="2147483674" r:id="rId17"/>
    <p:sldLayoutId id="2147483679" r:id="rId18"/>
    <p:sldLayoutId id="2147483655" r:id="rId19"/>
    <p:sldLayoutId id="2147483661" r:id="rId20"/>
  </p:sldLayoutIdLst>
  <p:transition spd="slow">
    <p:cover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cap="none" spc="0">
          <a:ln>
            <a:noFill/>
          </a:ln>
          <a:solidFill>
            <a:srgbClr val="00706E"/>
          </a:solidFill>
          <a:effectLst/>
          <a:latin typeface="Open Sans Light" charset="0"/>
          <a:ea typeface="Open Sans Light" charset="0"/>
          <a:cs typeface="Open Sans Light" charset="0"/>
        </a:defRPr>
      </a:lvl1pPr>
    </p:titleStyle>
    <p:bodyStyle>
      <a:lvl1pPr marL="223200" indent="-223200" algn="l" defTabSz="914400" rtl="0" eaLnBrk="1" latinLnBrk="0" hangingPunct="1">
        <a:lnSpc>
          <a:spcPct val="120000"/>
        </a:lnSpc>
        <a:spcBef>
          <a:spcPts val="1000"/>
        </a:spcBef>
        <a:buClr>
          <a:srgbClr val="01A5A3"/>
        </a:buClr>
        <a:buSzPct val="100000"/>
        <a:buFont typeface="Arial" charset="0"/>
        <a:buChar char="•"/>
        <a:defRPr sz="20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1pPr>
      <a:lvl2pPr marL="468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8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2pPr>
      <a:lvl3pPr marL="720000" indent="-2232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6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3pPr>
      <a:lvl4pPr marL="90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4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4pPr>
      <a:lvl5pPr marL="10980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1A5A3"/>
        </a:buClr>
        <a:buSzPct val="100000"/>
        <a:buFont typeface=".AppleSystemUIFont" charset="-120"/>
        <a:buChar char="-"/>
        <a:defRPr sz="1200" kern="1200">
          <a:solidFill>
            <a:srgbClr val="33302F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SITHS-tjänsten</a:t>
            </a:r>
            <a:br>
              <a:rPr lang="sv-SE" dirty="0"/>
            </a:br>
            <a:r>
              <a:rPr lang="sv-SE" sz="2000" dirty="0"/>
              <a:t>Största förändringen sedan SITHS begynnelse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573559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2AE612A-FC35-48D1-9DFF-F4F03E29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Utredning om SITHS kopplat till federationer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773FDA1A-BE78-4E26-B077-216FEFD23DAC}"/>
              </a:ext>
            </a:extLst>
          </p:cNvPr>
          <p:cNvGrpSpPr/>
          <p:nvPr/>
        </p:nvGrpSpPr>
        <p:grpSpPr>
          <a:xfrm>
            <a:off x="2836120" y="2123249"/>
            <a:ext cx="6519760" cy="2611502"/>
            <a:chOff x="1887398" y="2123249"/>
            <a:chExt cx="6519760" cy="2611502"/>
          </a:xfrm>
        </p:grpSpPr>
        <p:sp>
          <p:nvSpPr>
            <p:cNvPr id="4" name="Moln 3">
              <a:extLst>
                <a:ext uri="{FF2B5EF4-FFF2-40B4-BE49-F238E27FC236}">
                  <a16:creationId xmlns:a16="http://schemas.microsoft.com/office/drawing/2014/main" id="{BB66A9B1-E782-419D-95B4-98FC9A977F32}"/>
                </a:ext>
              </a:extLst>
            </p:cNvPr>
            <p:cNvSpPr/>
            <p:nvPr/>
          </p:nvSpPr>
          <p:spPr bwMode="auto">
            <a:xfrm>
              <a:off x="3245999" y="2123249"/>
              <a:ext cx="3557461" cy="2611502"/>
            </a:xfrm>
            <a:prstGeom prst="cloud">
              <a:avLst/>
            </a:prstGeom>
            <a:solidFill>
              <a:schemeClr val="bg1"/>
            </a:solidFill>
            <a:ln w="6350" cap="flat" cmpd="sng" algn="ctr">
              <a:solidFill>
                <a:srgbClr val="00706E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Moln 4">
              <a:extLst>
                <a:ext uri="{FF2B5EF4-FFF2-40B4-BE49-F238E27FC236}">
                  <a16:creationId xmlns:a16="http://schemas.microsoft.com/office/drawing/2014/main" id="{92AF736F-7DC0-4567-A7AA-523A2E3F9D70}"/>
                </a:ext>
              </a:extLst>
            </p:cNvPr>
            <p:cNvSpPr/>
            <p:nvPr/>
          </p:nvSpPr>
          <p:spPr bwMode="auto">
            <a:xfrm>
              <a:off x="1887398" y="3469356"/>
              <a:ext cx="2280355" cy="1004712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rgbClr val="007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SAMBI</a:t>
              </a:r>
            </a:p>
          </p:txBody>
        </p:sp>
        <p:sp>
          <p:nvSpPr>
            <p:cNvPr id="6" name="Moln 5">
              <a:extLst>
                <a:ext uri="{FF2B5EF4-FFF2-40B4-BE49-F238E27FC236}">
                  <a16:creationId xmlns:a16="http://schemas.microsoft.com/office/drawing/2014/main" id="{44154FCA-1416-45A9-BA09-EE1C40DAA096}"/>
                </a:ext>
              </a:extLst>
            </p:cNvPr>
            <p:cNvSpPr/>
            <p:nvPr/>
          </p:nvSpPr>
          <p:spPr bwMode="auto">
            <a:xfrm>
              <a:off x="3989575" y="2365066"/>
              <a:ext cx="2280355" cy="1004712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rgbClr val="007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eIDAS</a:t>
              </a:r>
              <a:br>
                <a:rPr kumimoji="0" lang="sv-S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sv-S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</a:t>
              </a:r>
              <a:r>
                <a:rPr kumimoji="0" lang="sv-SE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Foreign</a:t>
              </a:r>
              <a:r>
                <a:rPr kumimoji="0" lang="sv-S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eID”</a:t>
              </a:r>
            </a:p>
          </p:txBody>
        </p:sp>
        <p:sp>
          <p:nvSpPr>
            <p:cNvPr id="8" name="Moln 7">
              <a:extLst>
                <a:ext uri="{FF2B5EF4-FFF2-40B4-BE49-F238E27FC236}">
                  <a16:creationId xmlns:a16="http://schemas.microsoft.com/office/drawing/2014/main" id="{59A5C262-9797-4C71-B5F0-69A0A77E69D7}"/>
                </a:ext>
              </a:extLst>
            </p:cNvPr>
            <p:cNvSpPr/>
            <p:nvPr/>
          </p:nvSpPr>
          <p:spPr bwMode="auto">
            <a:xfrm>
              <a:off x="5983705" y="2630901"/>
              <a:ext cx="2280355" cy="1004712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rgbClr val="007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SWAMID</a:t>
              </a:r>
            </a:p>
          </p:txBody>
        </p:sp>
        <p:sp>
          <p:nvSpPr>
            <p:cNvPr id="9" name="Moln 8">
              <a:extLst>
                <a:ext uri="{FF2B5EF4-FFF2-40B4-BE49-F238E27FC236}">
                  <a16:creationId xmlns:a16="http://schemas.microsoft.com/office/drawing/2014/main" id="{851786DD-DD63-4BA0-BD0F-A0660550235C}"/>
                </a:ext>
              </a:extLst>
            </p:cNvPr>
            <p:cNvSpPr/>
            <p:nvPr/>
          </p:nvSpPr>
          <p:spPr bwMode="auto">
            <a:xfrm>
              <a:off x="6126803" y="3530128"/>
              <a:ext cx="2280355" cy="1004712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rgbClr val="007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Skolfederation</a:t>
              </a:r>
            </a:p>
          </p:txBody>
        </p:sp>
        <p:sp>
          <p:nvSpPr>
            <p:cNvPr id="7" name="Moln 6">
              <a:extLst>
                <a:ext uri="{FF2B5EF4-FFF2-40B4-BE49-F238E27FC236}">
                  <a16:creationId xmlns:a16="http://schemas.microsoft.com/office/drawing/2014/main" id="{F6003BD8-FEC5-4C65-8554-08CFB4FAF290}"/>
                </a:ext>
              </a:extLst>
            </p:cNvPr>
            <p:cNvSpPr/>
            <p:nvPr/>
          </p:nvSpPr>
          <p:spPr bwMode="auto">
            <a:xfrm>
              <a:off x="3989575" y="3408584"/>
              <a:ext cx="2280355" cy="1004712"/>
            </a:xfrm>
            <a:prstGeom prst="cloud">
              <a:avLst/>
            </a:prstGeom>
            <a:solidFill>
              <a:schemeClr val="bg1"/>
            </a:solidFill>
            <a:ln w="19050" cap="flat" cmpd="sng" algn="ctr">
              <a:solidFill>
                <a:srgbClr val="007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Sweden </a:t>
              </a:r>
              <a:r>
                <a:rPr kumimoji="0" lang="sv-SE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Connect</a:t>
              </a:r>
              <a:endParaRPr kumimoji="0" lang="sv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691F20EE-B7CB-4E2F-9088-2C752BB9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05" y="49765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D9BF16B-8871-4834-B881-0B792B7E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09" y="36061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8C56476-ACA2-4A99-BCB9-0EDA5036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06" y="40419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76B4482-4ED4-49E2-86DA-772E9C73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74" y="25453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39425BC-11DD-4200-AF0B-CEE267A6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40" y="31445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64966AEF-04DC-42D7-832E-9272E4E7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47" y="41084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E4730F54-9214-4A61-9229-29DB69B5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04" y="36356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68E9F138-114A-430A-89E5-6F4B4548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49" y="35970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B819670-0176-4FDC-A598-D24EE2B06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70" y="41432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A85F5DB5-DF23-43CF-9AAE-A1961704DCA0}"/>
              </a:ext>
            </a:extLst>
          </p:cNvPr>
          <p:cNvSpPr txBox="1"/>
          <p:nvPr/>
        </p:nvSpPr>
        <p:spPr>
          <a:xfrm>
            <a:off x="8072604" y="4880204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800" i="1" dirty="0">
                <a:solidFill>
                  <a:srgbClr val="33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Enkelt att konsumera </a:t>
            </a:r>
            <a:br>
              <a:rPr lang="sv-SE" sz="2800" i="1" dirty="0">
                <a:solidFill>
                  <a:srgbClr val="33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2800" i="1" dirty="0">
                <a:solidFill>
                  <a:srgbClr val="33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SITHS i e-tjänsterna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00789AF1-0975-4421-B2DC-4820FC2D090E}"/>
              </a:ext>
            </a:extLst>
          </p:cNvPr>
          <p:cNvSpPr txBox="1"/>
          <p:nvPr/>
        </p:nvSpPr>
        <p:spPr>
          <a:xfrm>
            <a:off x="2517506" y="2240520"/>
            <a:ext cx="914400" cy="9144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sv-SE" sz="2800" i="1" dirty="0">
                <a:solidFill>
                  <a:srgbClr val="33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Ökad närvaro i </a:t>
            </a:r>
            <a:br>
              <a:rPr lang="sv-SE" sz="2800" i="1" dirty="0">
                <a:solidFill>
                  <a:srgbClr val="33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v-SE" sz="2800" i="1" dirty="0">
                <a:solidFill>
                  <a:srgbClr val="3330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federationerna</a:t>
            </a:r>
          </a:p>
        </p:txBody>
      </p:sp>
    </p:spTree>
    <p:extLst>
      <p:ext uri="{BB962C8B-B14F-4D97-AF65-F5344CB8AC3E}">
        <p14:creationId xmlns:p14="http://schemas.microsoft.com/office/powerpoint/2010/main" val="22532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SITHS-tjänsten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Grundläggande infrastrukturtjänst </a:t>
            </a:r>
          </a:p>
          <a:p>
            <a:r>
              <a:rPr lang="sv-SE" sz="2400" dirty="0"/>
              <a:t>Kommunerna är ägare av Inera. SITHS är till för våra ägare. Var med och påverka tjänstens funktioner och framtid.</a:t>
            </a:r>
          </a:p>
          <a:p>
            <a:r>
              <a:rPr lang="sv-SE" sz="2400" dirty="0"/>
              <a:t>Forum som finns idag:</a:t>
            </a:r>
          </a:p>
          <a:p>
            <a:pPr lvl="1"/>
            <a:r>
              <a:rPr lang="sv-SE" sz="1700" dirty="0" err="1"/>
              <a:t>Samverkansforum</a:t>
            </a:r>
            <a:r>
              <a:rPr lang="sv-SE" sz="1700" dirty="0"/>
              <a:t> SITHS-PA</a:t>
            </a:r>
          </a:p>
          <a:p>
            <a:pPr lvl="1"/>
            <a:r>
              <a:rPr lang="sv-SE" sz="1700" dirty="0"/>
              <a:t>Referensgrupp SITHS-projekten</a:t>
            </a:r>
          </a:p>
          <a:p>
            <a:pPr lvl="1"/>
            <a:r>
              <a:rPr lang="sv-SE" sz="1700" dirty="0"/>
              <a:t>IAM-Kommunerna</a:t>
            </a:r>
          </a:p>
          <a:p>
            <a:pPr lvl="1"/>
            <a:r>
              <a:rPr lang="sv-SE" sz="1700" dirty="0"/>
              <a:t>Kommande: Identitet och Åtkomst (innefattar SITHS </a:t>
            </a:r>
            <a:r>
              <a:rPr lang="sv-SE" sz="1700" dirty="0" err="1"/>
              <a:t>inkl</a:t>
            </a:r>
            <a:r>
              <a:rPr lang="sv-SE" sz="1700" dirty="0"/>
              <a:t> mobila klienter, </a:t>
            </a:r>
            <a:r>
              <a:rPr lang="sv-SE" sz="1700" dirty="0" err="1"/>
              <a:t>IdP</a:t>
            </a:r>
            <a:r>
              <a:rPr lang="sv-SE" sz="1700" dirty="0"/>
              <a:t>, Autentiseringstjänsten och Underskriftstjänsten)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9399051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2831BB-A6FF-42DF-866C-F8089D84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i="1" dirty="0">
                <a:cs typeface="Times New Roman" pitchFamily="18"/>
              </a:rPr>
              <a:t>Största förändringen sedan SITHS begynnelse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FD5244-824D-4A05-A816-BE50F8434F9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sv-SE" sz="2000" dirty="0">
                <a:cs typeface="Times New Roman" pitchFamily="18"/>
              </a:rPr>
              <a:t>Inera skapar </a:t>
            </a:r>
            <a:r>
              <a:rPr lang="sv-SE" sz="2000" b="1" dirty="0">
                <a:cs typeface="Times New Roman" pitchFamily="18"/>
              </a:rPr>
              <a:t>en helt ny plattform som bas för fortsatt utveckling </a:t>
            </a:r>
            <a:r>
              <a:rPr lang="sv-SE" sz="2000" dirty="0">
                <a:cs typeface="Times New Roman" pitchFamily="18"/>
              </a:rPr>
              <a:t>mot ännu säkrare och modernare teknik för hantering av känslig information med hjälp av SITHS eID</a:t>
            </a:r>
            <a:endParaRPr lang="sv-SE" sz="2000" b="1" dirty="0"/>
          </a:p>
          <a:p>
            <a:pPr lvl="0">
              <a:spcAft>
                <a:spcPts val="600"/>
              </a:spcAft>
            </a:pPr>
            <a:r>
              <a:rPr lang="sv-SE" sz="2000" b="1" dirty="0"/>
              <a:t>E-identitetsutfärdande</a:t>
            </a:r>
            <a:r>
              <a:rPr lang="sv-SE" sz="2000" dirty="0"/>
              <a:t> av tjänstelegitimationen SITHS eID:</a:t>
            </a:r>
          </a:p>
          <a:p>
            <a:pPr lvl="1">
              <a:spcAft>
                <a:spcPts val="600"/>
              </a:spcAft>
              <a:buSzPts val="1439"/>
            </a:pPr>
            <a:r>
              <a:rPr lang="sv-SE" sz="1600" i="1" dirty="0"/>
              <a:t>Fysisk identitetshandling i tjänsteutövandet</a:t>
            </a:r>
            <a:r>
              <a:rPr lang="sv-SE" sz="1600" dirty="0"/>
              <a:t>, över 550.000 utfärdade kort</a:t>
            </a:r>
          </a:p>
          <a:p>
            <a:pPr lvl="1">
              <a:spcAft>
                <a:spcPts val="600"/>
              </a:spcAft>
              <a:buSzPts val="1439"/>
            </a:pPr>
            <a:r>
              <a:rPr lang="sv-SE" sz="1600" dirty="0"/>
              <a:t>eID på kortet samt möjligt att ID-växla till mobil enhet med SITHS eID-</a:t>
            </a:r>
            <a:r>
              <a:rPr lang="sv-SE" sz="1600" dirty="0" err="1"/>
              <a:t>app</a:t>
            </a:r>
            <a:endParaRPr lang="sv-SE" sz="1600" dirty="0"/>
          </a:p>
          <a:p>
            <a:pPr lvl="2">
              <a:spcAft>
                <a:spcPts val="600"/>
              </a:spcAft>
              <a:buSzPts val="1439"/>
            </a:pPr>
            <a:r>
              <a:rPr lang="sv-SE" sz="1600" b="1" dirty="0">
                <a:cs typeface="Times New Roman" pitchFamily="18"/>
              </a:rPr>
              <a:t>Mobilt SITHS ingår i SITHS-tjänsten utan extra licenskostnader</a:t>
            </a:r>
            <a:endParaRPr lang="sv-SE" sz="1600" dirty="0"/>
          </a:p>
          <a:p>
            <a:pPr lvl="1">
              <a:spcAft>
                <a:spcPts val="600"/>
              </a:spcAft>
              <a:buSzPts val="1439"/>
            </a:pPr>
            <a:r>
              <a:rPr lang="sv-SE" sz="1600" dirty="0"/>
              <a:t>Möter krav för tillitsnivå 3. Godkänd som Svensk e-legitimation</a:t>
            </a:r>
          </a:p>
          <a:p>
            <a:pPr lvl="0">
              <a:spcAft>
                <a:spcPts val="600"/>
              </a:spcAft>
            </a:pPr>
            <a:r>
              <a:rPr lang="sv-SE" sz="2000" b="1" dirty="0"/>
              <a:t>Identifieringstjänst </a:t>
            </a:r>
            <a:r>
              <a:rPr lang="sv-SE" sz="2000" dirty="0"/>
              <a:t>vilken används för autentisering, exempelvis i samband med:</a:t>
            </a:r>
          </a:p>
          <a:p>
            <a:pPr lvl="1">
              <a:spcAft>
                <a:spcPts val="600"/>
              </a:spcAft>
              <a:buSzPts val="1439"/>
            </a:pPr>
            <a:r>
              <a:rPr lang="sv-SE" sz="1600" dirty="0"/>
              <a:t>Inloggning till IT-system och behörighetskontroll</a:t>
            </a:r>
          </a:p>
          <a:p>
            <a:pPr lvl="1">
              <a:spcAft>
                <a:spcPts val="600"/>
              </a:spcAft>
              <a:buSzPts val="1439"/>
            </a:pPr>
            <a:r>
              <a:rPr lang="sv-SE" sz="1600" dirty="0"/>
              <a:t>Inpassering till lokaler</a:t>
            </a:r>
          </a:p>
          <a:p>
            <a:pPr lvl="1">
              <a:spcAft>
                <a:spcPts val="600"/>
              </a:spcAft>
              <a:buSzPts val="1439"/>
            </a:pPr>
            <a:r>
              <a:rPr lang="sv-SE" sz="1600" dirty="0"/>
              <a:t>Åtkomst till resurser som exempelvis skrivare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3098785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79DADE-238D-4442-93D1-A6FB5942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i="1" dirty="0">
                <a:cs typeface="Times New Roman" pitchFamily="18"/>
              </a:rPr>
              <a:t>Största förändringen sedan SITHS begynnelse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BAC43-8999-4DED-82CC-01D1C2B51AE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Aft>
                <a:spcPts val="600"/>
              </a:spcAft>
            </a:pPr>
            <a:r>
              <a:rPr lang="sv-SE" sz="2000" b="1" dirty="0">
                <a:cs typeface="Times New Roman" pitchFamily="18"/>
              </a:rPr>
              <a:t>Ny autentiseringstjänst har införts</a:t>
            </a:r>
            <a:r>
              <a:rPr lang="sv-SE" sz="2000" dirty="0">
                <a:cs typeface="Times New Roman" pitchFamily="18"/>
              </a:rPr>
              <a:t> och stödet breddas så att både stationära och mobila plattformar kan användas för att uppnå effektivitet och möjlighet till nya arbetssätt</a:t>
            </a:r>
          </a:p>
          <a:p>
            <a:pPr lvl="0">
              <a:spcAft>
                <a:spcPts val="600"/>
              </a:spcAft>
            </a:pPr>
            <a:r>
              <a:rPr lang="sv-SE" sz="2000" b="1" dirty="0">
                <a:cs typeface="Times New Roman" pitchFamily="18"/>
              </a:rPr>
              <a:t>Underskriftstjänst </a:t>
            </a:r>
            <a:r>
              <a:rPr lang="sv-SE" sz="2000" dirty="0">
                <a:cs typeface="Times New Roman" pitchFamily="18"/>
              </a:rPr>
              <a:t>har införts</a:t>
            </a:r>
          </a:p>
          <a:p>
            <a:pPr lvl="1">
              <a:spcAft>
                <a:spcPts val="600"/>
              </a:spcAft>
              <a:buSzPts val="1530"/>
            </a:pPr>
            <a:r>
              <a:rPr lang="sv-SE" sz="1700" dirty="0">
                <a:cs typeface="Times New Roman" pitchFamily="18"/>
              </a:rPr>
              <a:t>Utöver en anslutningsavgift och en månadsavgift som utgår för eventuella lokala tjänster som ansluts så ingår underskrift i SITHS-tjänsten</a:t>
            </a:r>
            <a:endParaRPr lang="sv-SE" sz="1700" b="1" dirty="0">
              <a:cs typeface="Times New Roman" pitchFamily="18"/>
            </a:endParaRPr>
          </a:p>
          <a:p>
            <a:pPr lvl="0">
              <a:spcAft>
                <a:spcPts val="600"/>
              </a:spcAft>
            </a:pPr>
            <a:r>
              <a:rPr lang="sv-SE" sz="2000" b="1" dirty="0">
                <a:cs typeface="Times New Roman" pitchFamily="18"/>
              </a:rPr>
              <a:t>Ny portal för utgivning av SITHS eID införs 2023 </a:t>
            </a:r>
            <a:r>
              <a:rPr lang="sv-SE" sz="2000" dirty="0">
                <a:cs typeface="Times New Roman" pitchFamily="18"/>
              </a:rPr>
              <a:t>för att succesivt kunna förenkla utgivning av tjänstelegitimationer och eID </a:t>
            </a:r>
          </a:p>
          <a:p>
            <a:pPr lvl="0">
              <a:spcAft>
                <a:spcPts val="600"/>
              </a:spcAft>
            </a:pPr>
            <a:r>
              <a:rPr lang="sv-SE" sz="2000" b="1" dirty="0">
                <a:cs typeface="Times New Roman" pitchFamily="18"/>
              </a:rPr>
              <a:t>Ny PKI-lösning införs under 2022/2023</a:t>
            </a:r>
          </a:p>
          <a:p>
            <a:pPr lvl="0">
              <a:spcAft>
                <a:spcPts val="600"/>
              </a:spcAft>
            </a:pPr>
            <a:r>
              <a:rPr lang="sv-SE" sz="2000" b="1" dirty="0">
                <a:cs typeface="Times New Roman" pitchFamily="18"/>
              </a:rPr>
              <a:t>All information kopplad till utgivna kort och e-legitimationer migreras till nya systemet utan kundpåverkan</a:t>
            </a:r>
          </a:p>
          <a:p>
            <a:pPr lvl="0">
              <a:spcAft>
                <a:spcPts val="600"/>
              </a:spcAft>
            </a:pPr>
            <a:r>
              <a:rPr lang="sv-SE" sz="2000" b="1" dirty="0">
                <a:cs typeface="Times New Roman" pitchFamily="18"/>
              </a:rPr>
              <a:t>Ytterligare ny funktionalitet planeras. </a:t>
            </a:r>
            <a:br>
              <a:rPr lang="sv-SE" sz="2000" b="1" dirty="0">
                <a:cs typeface="Times New Roman" pitchFamily="18"/>
              </a:rPr>
            </a:br>
            <a:endParaRPr lang="sv-SE" sz="2000" b="1" dirty="0">
              <a:cs typeface="Times New Roman" pitchFamily="18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sv-SE" sz="2000" dirty="0">
                <a:cs typeface="Times New Roman" pitchFamily="18"/>
              </a:rPr>
              <a:t>Tills vidare kvarstår stöd för nuvarande lösningar och autentiseringstekniker för en mjuk övergång.</a:t>
            </a:r>
          </a:p>
        </p:txBody>
      </p:sp>
    </p:spTree>
    <p:extLst>
      <p:ext uri="{BB962C8B-B14F-4D97-AF65-F5344CB8AC3E}">
        <p14:creationId xmlns:p14="http://schemas.microsoft.com/office/powerpoint/2010/main" val="639596493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79DADE-238D-4442-93D1-A6FB5942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i="1" dirty="0">
                <a:cs typeface="Times New Roman" pitchFamily="18"/>
              </a:rPr>
              <a:t>Största förändringen sedan SITHS begynnelse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BAC43-8999-4DED-82CC-01D1C2B51AE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marL="266703" lvl="1" indent="-266703">
              <a:spcAft>
                <a:spcPts val="600"/>
              </a:spcAft>
              <a:buClr>
                <a:srgbClr val="00A9A7"/>
              </a:buClr>
              <a:buSzPct val="110000"/>
              <a:buFont typeface="Symbol" pitchFamily="18"/>
              <a:buChar char="·"/>
            </a:pPr>
            <a:r>
              <a:rPr lang="sv-SE" sz="2000" b="1" dirty="0">
                <a:cs typeface="Times New Roman" pitchFamily="18"/>
              </a:rPr>
              <a:t>Mobilt SITHS eID och delade enheter</a:t>
            </a:r>
          </a:p>
          <a:p>
            <a:pPr lvl="1">
              <a:spcAft>
                <a:spcPts val="600"/>
              </a:spcAft>
              <a:buSzPts val="1530"/>
            </a:pPr>
            <a:r>
              <a:rPr lang="sv-SE" sz="1700" dirty="0">
                <a:cs typeface="Times New Roman" pitchFamily="18"/>
              </a:rPr>
              <a:t>Det går att dela mobila enheter genom att utfärda mobilt SITHS eID på nytt när ny </a:t>
            </a:r>
            <a:br>
              <a:rPr lang="sv-SE" sz="1700" dirty="0">
                <a:cs typeface="Times New Roman" pitchFamily="18"/>
              </a:rPr>
            </a:br>
            <a:r>
              <a:rPr lang="sv-SE" sz="1700" dirty="0">
                <a:cs typeface="Times New Roman" pitchFamily="18"/>
              </a:rPr>
              <a:t>användare tar över den mobila enheten tex. när en sjuksköterska påbörjar sitt pass på kvällen.</a:t>
            </a:r>
          </a:p>
          <a:p>
            <a:pPr lvl="1">
              <a:spcAft>
                <a:spcPts val="600"/>
              </a:spcAft>
              <a:buSzPts val="1530"/>
            </a:pPr>
            <a:r>
              <a:rPr lang="sv-SE" sz="1700" dirty="0">
                <a:cs typeface="Times New Roman" pitchFamily="18"/>
              </a:rPr>
              <a:t>Utfärdandet av Mobilt SITHS tar under 1 minut. </a:t>
            </a:r>
          </a:p>
          <a:p>
            <a:pPr lvl="2">
              <a:spcAft>
                <a:spcPts val="600"/>
              </a:spcAft>
              <a:buSzPts val="1530"/>
            </a:pPr>
            <a:r>
              <a:rPr lang="sv-SE" sz="1700" dirty="0">
                <a:cs typeface="Times New Roman" pitchFamily="18"/>
              </a:rPr>
              <a:t>Du behöver en mobil enheten med SITHS eID-</a:t>
            </a:r>
            <a:r>
              <a:rPr lang="sv-SE" sz="1700" dirty="0" err="1">
                <a:cs typeface="Times New Roman" pitchFamily="18"/>
              </a:rPr>
              <a:t>app</a:t>
            </a:r>
            <a:r>
              <a:rPr lang="sv-SE" sz="1700" dirty="0">
                <a:cs typeface="Times New Roman" pitchFamily="18"/>
              </a:rPr>
              <a:t> installerad, ditt SITHS-kort, en dator med kortläsare och SITHS eID-</a:t>
            </a:r>
            <a:r>
              <a:rPr lang="sv-SE" sz="1700" dirty="0" err="1">
                <a:cs typeface="Times New Roman" pitchFamily="18"/>
              </a:rPr>
              <a:t>app</a:t>
            </a:r>
            <a:r>
              <a:rPr lang="sv-SE" sz="1700" dirty="0">
                <a:cs typeface="Times New Roman" pitchFamily="18"/>
              </a:rPr>
              <a:t> för Windows installerad. </a:t>
            </a:r>
          </a:p>
          <a:p>
            <a:pPr lvl="2">
              <a:spcAft>
                <a:spcPts val="600"/>
              </a:spcAft>
              <a:buSzPts val="1530"/>
            </a:pPr>
            <a:r>
              <a:rPr lang="sv-SE" sz="1700" dirty="0">
                <a:cs typeface="Times New Roman" pitchFamily="18"/>
              </a:rPr>
              <a:t>Öppna SITHS eID-</a:t>
            </a:r>
            <a:r>
              <a:rPr lang="sv-SE" sz="1700" dirty="0" err="1">
                <a:cs typeface="Times New Roman" pitchFamily="18"/>
              </a:rPr>
              <a:t>app</a:t>
            </a:r>
            <a:r>
              <a:rPr lang="sv-SE" sz="1700" dirty="0">
                <a:cs typeface="Times New Roman" pitchFamily="18"/>
              </a:rPr>
              <a:t> på mobilen, gå till inställningar, ”hantera SITHS eID” och sedan ”hämta nytt SITHS eID” Välj ja fortsätt i </a:t>
            </a:r>
            <a:r>
              <a:rPr lang="sv-SE" sz="1700" dirty="0" err="1">
                <a:cs typeface="Times New Roman" pitchFamily="18"/>
              </a:rPr>
              <a:t>Popup</a:t>
            </a:r>
            <a:r>
              <a:rPr lang="sv-SE" sz="1700" dirty="0">
                <a:cs typeface="Times New Roman" pitchFamily="18"/>
              </a:rPr>
              <a:t>. Sedan är </a:t>
            </a:r>
            <a:r>
              <a:rPr lang="sv-SE" sz="1700" dirty="0" err="1">
                <a:cs typeface="Times New Roman" pitchFamily="18"/>
              </a:rPr>
              <a:t>appen</a:t>
            </a:r>
            <a:r>
              <a:rPr lang="sv-SE" sz="1700" dirty="0">
                <a:cs typeface="Times New Roman" pitchFamily="18"/>
              </a:rPr>
              <a:t> redo att scanna QR-kod.</a:t>
            </a:r>
          </a:p>
          <a:p>
            <a:pPr lvl="2">
              <a:spcAft>
                <a:spcPts val="600"/>
              </a:spcAft>
              <a:buSzPts val="1530"/>
            </a:pPr>
            <a:r>
              <a:rPr lang="sv-SE" sz="1700" dirty="0">
                <a:cs typeface="Times New Roman" pitchFamily="18"/>
              </a:rPr>
              <a:t>Via dator gå till mobiltsiths.inera.se eller till SITHS eID Mina sidor. </a:t>
            </a:r>
          </a:p>
          <a:p>
            <a:pPr lvl="2">
              <a:spcAft>
                <a:spcPts val="600"/>
              </a:spcAft>
              <a:buSzPts val="1530"/>
            </a:pPr>
            <a:r>
              <a:rPr lang="sv-SE" sz="1700" dirty="0">
                <a:cs typeface="Times New Roman" pitchFamily="18"/>
              </a:rPr>
              <a:t>Logga in med SITHS-kort av tillitsnivå 3 och följ instruktionerna under ”Skapa nytt SITHS eID”</a:t>
            </a:r>
          </a:p>
          <a:p>
            <a:pPr lvl="2">
              <a:spcAft>
                <a:spcPts val="600"/>
              </a:spcAft>
              <a:buSzPts val="1530"/>
            </a:pPr>
            <a:r>
              <a:rPr lang="sv-SE" sz="1700" dirty="0">
                <a:cs typeface="Times New Roman" pitchFamily="18"/>
              </a:rPr>
              <a:t>Slutför utfärdandet genom att med hjälp av den mobila enheten skanna QR-koden som skapas i föregående steg samt genom att ange personnummer och legitimeringskod.  </a:t>
            </a:r>
          </a:p>
          <a:p>
            <a:pPr lvl="2">
              <a:spcAft>
                <a:spcPts val="600"/>
              </a:spcAft>
              <a:buSzPts val="1530"/>
            </a:pPr>
            <a:r>
              <a:rPr lang="sv-SE" sz="1700" dirty="0">
                <a:cs typeface="Times New Roman" pitchFamily="18"/>
              </a:rPr>
              <a:t>Klart.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890877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79DADE-238D-4442-93D1-A6FB5942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i="1" dirty="0">
                <a:cs typeface="Times New Roman" pitchFamily="18"/>
              </a:rPr>
              <a:t>Mobilt SITHS eID och nationella tjänster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BAC43-8999-4DED-82CC-01D1C2B51AE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sv-SE" sz="2000" i="1" dirty="0">
                <a:cs typeface="Times New Roman" pitchFamily="18"/>
              </a:rPr>
              <a:t>Många av Ineras tjänster stödjer Mobilt SITHS eID</a:t>
            </a:r>
          </a:p>
          <a:p>
            <a:pPr marL="266703" lvl="1" indent="-266703">
              <a:spcAft>
                <a:spcPts val="600"/>
              </a:spcAft>
              <a:buClr>
                <a:srgbClr val="00A9A7"/>
              </a:buClr>
              <a:buSzPct val="110000"/>
              <a:buFont typeface="Symbol" pitchFamily="18"/>
              <a:buChar char="·"/>
            </a:pPr>
            <a:r>
              <a:rPr lang="sv-SE" sz="2000" dirty="0">
                <a:cs typeface="Times New Roman" pitchFamily="18"/>
              </a:rPr>
              <a:t>Pascal och NPÖ med flera erbjuder inloggning med Mobilt SITHS eID</a:t>
            </a:r>
          </a:p>
          <a:p>
            <a:pPr marL="266703" lvl="1" indent="-266703">
              <a:spcAft>
                <a:spcPts val="600"/>
              </a:spcAft>
              <a:buClr>
                <a:srgbClr val="00A9A7"/>
              </a:buClr>
              <a:buSzPct val="110000"/>
              <a:buFont typeface="Symbol" pitchFamily="18"/>
              <a:buChar char="·"/>
            </a:pPr>
            <a:r>
              <a:rPr lang="sv-SE" sz="2000" dirty="0">
                <a:cs typeface="Times New Roman" pitchFamily="18"/>
              </a:rPr>
              <a:t>Andra nationella tjänster utanför Inera planerar att införa Mobilt SITHS eID inom snar framtid, t.ex. Nationella diabetesregistret med flera</a:t>
            </a:r>
          </a:p>
          <a:p>
            <a:pPr marL="266703" lvl="1" indent="-266703">
              <a:spcAft>
                <a:spcPts val="600"/>
              </a:spcAft>
              <a:buClr>
                <a:srgbClr val="00A9A7"/>
              </a:buClr>
              <a:buSzPct val="110000"/>
              <a:buFont typeface="Symbol" pitchFamily="18"/>
              <a:buChar char="·"/>
            </a:pPr>
            <a:r>
              <a:rPr lang="sv-SE" sz="2000" dirty="0">
                <a:cs typeface="Times New Roman" pitchFamily="18"/>
              </a:rPr>
              <a:t>Användare kan logga in i tex Pascal eller NPÖ med Mobilt SITHS eID utan att behöva ta med sig sitt fysiska SITHS kort till arbetsplatsen</a:t>
            </a:r>
          </a:p>
          <a:p>
            <a:pPr marL="266703" lvl="1" indent="-266703">
              <a:spcAft>
                <a:spcPts val="600"/>
              </a:spcAft>
              <a:buClr>
                <a:srgbClr val="00A9A7"/>
              </a:buClr>
              <a:buSzPct val="110000"/>
              <a:buFont typeface="Symbol" pitchFamily="18"/>
              <a:buChar char="·"/>
            </a:pPr>
            <a:r>
              <a:rPr lang="sv-SE" sz="2000" dirty="0">
                <a:cs typeface="Times New Roman" pitchFamily="18"/>
              </a:rPr>
              <a:t>Att utfärda Mobilt </a:t>
            </a:r>
            <a:r>
              <a:rPr lang="sv-SE" sz="2000">
                <a:cs typeface="Times New Roman" pitchFamily="18"/>
              </a:rPr>
              <a:t>SITHS eID </a:t>
            </a:r>
            <a:r>
              <a:rPr lang="sv-SE" sz="2000" dirty="0">
                <a:cs typeface="Times New Roman" pitchFamily="18"/>
              </a:rPr>
              <a:t>är kostnadsfritt. Mobilt SITHS eID är giltigt i 24 månader. </a:t>
            </a:r>
          </a:p>
        </p:txBody>
      </p:sp>
    </p:spTree>
    <p:extLst>
      <p:ext uri="{BB962C8B-B14F-4D97-AF65-F5344CB8AC3E}">
        <p14:creationId xmlns:p14="http://schemas.microsoft.com/office/powerpoint/2010/main" val="2217384870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SITHS-inloggning till myndigheter, vad är på gång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SITHS-tjänsten</a:t>
            </a:r>
          </a:p>
        </p:txBody>
      </p:sp>
    </p:spTree>
    <p:extLst>
      <p:ext uri="{BB962C8B-B14F-4D97-AF65-F5344CB8AC3E}">
        <p14:creationId xmlns:p14="http://schemas.microsoft.com/office/powerpoint/2010/main" val="1312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79DADE-238D-4442-93D1-A6FB5942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i="1" dirty="0">
                <a:cs typeface="Times New Roman" pitchFamily="18"/>
              </a:rPr>
              <a:t>SITHS-inloggning till myndigheter och andra… 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BAC43-8999-4DED-82CC-01D1C2B51AE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sv-SE" sz="1700" dirty="0">
                <a:cs typeface="Times New Roman" pitchFamily="18"/>
              </a:rPr>
              <a:t>Leverantörer erbjuder eID tjänst i form av </a:t>
            </a:r>
            <a:r>
              <a:rPr lang="sv-SE" sz="1700" dirty="0" err="1">
                <a:cs typeface="Times New Roman" pitchFamily="18"/>
              </a:rPr>
              <a:t>Inloggningshub</a:t>
            </a:r>
            <a:endParaRPr lang="sv-SE" sz="1700" dirty="0">
              <a:cs typeface="Times New Roman" pitchFamily="18"/>
            </a:endParaRPr>
          </a:p>
          <a:p>
            <a:pPr>
              <a:spcAft>
                <a:spcPts val="600"/>
              </a:spcAft>
            </a:pPr>
            <a:r>
              <a:rPr lang="sv-SE" sz="1700" dirty="0">
                <a:cs typeface="Times New Roman" pitchFamily="18"/>
              </a:rPr>
              <a:t>Leverantörer med kundavtal där det ingår att ansluta alla e-legitimationer som är godkända som Svensk e-legitimation (LoA3)</a:t>
            </a:r>
          </a:p>
          <a:p>
            <a:pPr>
              <a:spcAft>
                <a:spcPts val="600"/>
              </a:spcAft>
            </a:pPr>
            <a:r>
              <a:rPr lang="sv-SE" sz="1700" dirty="0">
                <a:cs typeface="Times New Roman" pitchFamily="18"/>
              </a:rPr>
              <a:t> Tekniskt är anslutning enkel</a:t>
            </a:r>
          </a:p>
          <a:p>
            <a:pPr>
              <a:spcAft>
                <a:spcPts val="600"/>
              </a:spcAft>
            </a:pPr>
            <a:r>
              <a:rPr lang="sv-SE" sz="1700" dirty="0">
                <a:cs typeface="Times New Roman" pitchFamily="18"/>
              </a:rPr>
              <a:t>Ny avtalsform som Inera behöver ta fram</a:t>
            </a:r>
          </a:p>
          <a:p>
            <a:pPr>
              <a:spcAft>
                <a:spcPts val="600"/>
              </a:spcAft>
            </a:pPr>
            <a:r>
              <a:rPr lang="sv-SE" sz="1700" dirty="0">
                <a:cs typeface="Times New Roman" pitchFamily="18"/>
              </a:rPr>
              <a:t>Dialog finns idag angående</a:t>
            </a:r>
          </a:p>
          <a:p>
            <a:pPr lvl="1">
              <a:spcAft>
                <a:spcPts val="600"/>
              </a:spcAft>
            </a:pPr>
            <a:r>
              <a:rPr lang="sv-SE" sz="1500" dirty="0">
                <a:cs typeface="Times New Roman" pitchFamily="18"/>
              </a:rPr>
              <a:t>Skatteverket</a:t>
            </a:r>
          </a:p>
          <a:p>
            <a:pPr lvl="1">
              <a:spcAft>
                <a:spcPts val="600"/>
              </a:spcAft>
            </a:pPr>
            <a:r>
              <a:rPr lang="sv-SE" sz="1500" dirty="0">
                <a:cs typeface="Times New Roman" pitchFamily="18"/>
              </a:rPr>
              <a:t>Min Myndighetspost</a:t>
            </a:r>
          </a:p>
          <a:p>
            <a:pPr lvl="1">
              <a:spcAft>
                <a:spcPts val="600"/>
              </a:spcAft>
            </a:pPr>
            <a:r>
              <a:rPr lang="sv-SE" sz="1500" dirty="0">
                <a:cs typeface="Times New Roman" pitchFamily="18"/>
              </a:rPr>
              <a:t>Kronofogdemyndigheten</a:t>
            </a:r>
          </a:p>
          <a:p>
            <a:pPr lvl="1">
              <a:spcAft>
                <a:spcPts val="600"/>
              </a:spcAft>
            </a:pPr>
            <a:r>
              <a:rPr lang="sv-SE" sz="1500" dirty="0">
                <a:cs typeface="Times New Roman" pitchFamily="18"/>
              </a:rPr>
              <a:t>MSB</a:t>
            </a:r>
          </a:p>
          <a:p>
            <a:pPr lvl="1">
              <a:spcAft>
                <a:spcPts val="600"/>
              </a:spcAft>
            </a:pPr>
            <a:r>
              <a:rPr lang="sv-SE" sz="1500" dirty="0">
                <a:cs typeface="Times New Roman" pitchFamily="18"/>
              </a:rPr>
              <a:t>Valmyndigheten</a:t>
            </a:r>
          </a:p>
        </p:txBody>
      </p:sp>
    </p:spTree>
    <p:extLst>
      <p:ext uri="{BB962C8B-B14F-4D97-AF65-F5344CB8AC3E}">
        <p14:creationId xmlns:p14="http://schemas.microsoft.com/office/powerpoint/2010/main" val="33785925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Utredning om SITHS kopplat till federationer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SITHS-tjänsten</a:t>
            </a:r>
          </a:p>
        </p:txBody>
      </p:sp>
    </p:spTree>
    <p:extLst>
      <p:ext uri="{BB962C8B-B14F-4D97-AF65-F5344CB8AC3E}">
        <p14:creationId xmlns:p14="http://schemas.microsoft.com/office/powerpoint/2010/main" val="39874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Inera">
      <a:dk1>
        <a:srgbClr val="33302F"/>
      </a:dk1>
      <a:lt1>
        <a:srgbClr val="FFFFFF"/>
      </a:lt1>
      <a:dk2>
        <a:srgbClr val="33302F"/>
      </a:dk2>
      <a:lt2>
        <a:srgbClr val="EFE9E4"/>
      </a:lt2>
      <a:accent1>
        <a:srgbClr val="00706D"/>
      </a:accent1>
      <a:accent2>
        <a:srgbClr val="41C0C1"/>
      </a:accent2>
      <a:accent3>
        <a:srgbClr val="EC7F21"/>
      </a:accent3>
      <a:accent4>
        <a:srgbClr val="FABC46"/>
      </a:accent4>
      <a:accent5>
        <a:srgbClr val="7B6856"/>
      </a:accent5>
      <a:accent6>
        <a:srgbClr val="A1958A"/>
      </a:accent6>
      <a:hlink>
        <a:srgbClr val="00A4A3"/>
      </a:hlink>
      <a:folHlink>
        <a:srgbClr val="A195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Inera_PPT_v04-Mall.potx  -  Skrivskyddad" id="{DF427BC7-A412-48E8-AFD4-25EC7AAC5A10}" vid="{A8E99C60-70E8-4263-9EE5-CC1F5B5EA8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Inera_PPT_v04-Mall</Template>
  <TotalTime>6095</TotalTime>
  <Words>638</Words>
  <Application>Microsoft Office PowerPoint</Application>
  <PresentationFormat>Bredbild</PresentationFormat>
  <Paragraphs>68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.AppleSystemUIFont</vt:lpstr>
      <vt:lpstr>Arial</vt:lpstr>
      <vt:lpstr>Calibri</vt:lpstr>
      <vt:lpstr>Open Sans</vt:lpstr>
      <vt:lpstr>Open Sans Light</vt:lpstr>
      <vt:lpstr>Symbol</vt:lpstr>
      <vt:lpstr>Office-tema</vt:lpstr>
      <vt:lpstr>SITHS-tjänsten Största förändringen sedan SITHS begynnelse</vt:lpstr>
      <vt:lpstr>SITHS-tjänsten </vt:lpstr>
      <vt:lpstr>Största förändringen sedan SITHS begynnelse</vt:lpstr>
      <vt:lpstr>Största förändringen sedan SITHS begynnelse</vt:lpstr>
      <vt:lpstr>Största förändringen sedan SITHS begynnelse</vt:lpstr>
      <vt:lpstr>Mobilt SITHS eID och nationella tjänster</vt:lpstr>
      <vt:lpstr>SITHS-tjänsten</vt:lpstr>
      <vt:lpstr>SITHS-inloggning till myndigheter och andra… </vt:lpstr>
      <vt:lpstr>SITHS-tjänsten</vt:lpstr>
      <vt:lpstr>Utredning om SITHS kopplat till federationer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Bergvall Dan</dc:creator>
  <cp:keywords/>
  <dc:description/>
  <cp:lastModifiedBy>Shameti Lewin Börje</cp:lastModifiedBy>
  <cp:revision>4</cp:revision>
  <dcterms:created xsi:type="dcterms:W3CDTF">2022-01-22T09:37:39Z</dcterms:created>
  <dcterms:modified xsi:type="dcterms:W3CDTF">2022-01-30T08:43:52Z</dcterms:modified>
  <cp:category/>
</cp:coreProperties>
</file>